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udio/unknown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7" r:id="rId2"/>
    <p:sldId id="257" r:id="rId3"/>
    <p:sldId id="258" r:id="rId4"/>
    <p:sldId id="259" r:id="rId5"/>
    <p:sldId id="262" r:id="rId6"/>
    <p:sldId id="263" r:id="rId7"/>
    <p:sldId id="264" r:id="rId8"/>
    <p:sldId id="266" r:id="rId9"/>
    <p:sldId id="267" r:id="rId10"/>
    <p:sldId id="268" r:id="rId11"/>
    <p:sldId id="27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30" autoAdjust="0"/>
    <p:restoredTop sz="94660"/>
  </p:normalViewPr>
  <p:slideViewPr>
    <p:cSldViewPr snapToGrid="0">
      <p:cViewPr varScale="1">
        <p:scale>
          <a:sx n="94" d="100"/>
          <a:sy n="94" d="100"/>
        </p:scale>
        <p:origin x="54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75E52-D51E-D746-BA0D-305EBC83FD02}" type="datetimeFigureOut">
              <a:rPr lang="en-US" smtClean="0"/>
              <a:t>8/24/17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CCE86-1453-1948-91F6-2D1416DD2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55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A7602-C0C7-4E7A-AA4B-29EDC3AF2B84}" type="datetimeFigureOut">
              <a:rPr lang="en-US" smtClean="0"/>
              <a:t>8/24/17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EE5BF-213A-47D1-BC21-03495EE1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35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6E920-4028-B64D-B270-A68B2D7522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79611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6E920-4028-B64D-B270-A68B2D7522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36625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6E920-4028-B64D-B270-A68B2D7522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60391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6E920-4028-B64D-B270-A68B2D7522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70531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6E920-4028-B64D-B270-A68B2D7522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79926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6E920-4028-B64D-B270-A68B2D7522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3996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6E920-4028-B64D-B270-A68B2D7522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59314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6E920-4028-B64D-B270-A68B2D7522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75616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6E920-4028-B64D-B270-A68B2D7522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45331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6E920-4028-B64D-B270-A68B2D7522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16288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6E920-4028-B64D-B270-A68B2D7522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99695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8/24/17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8/24/17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8/24/17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8/24/17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8/24/17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8/24/17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8/24/17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8/24/17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8/24/17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8/24/17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8/24/17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8/24/17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8/24/17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8/24/17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8/24/17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8/24/17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8/24/17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8/24/17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audio" Target="../media/audio1.bin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audio" Target="../media/audio1.bin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audio" Target="../media/audio1.bin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audio" Target="../media/audio1.bin"/><Relationship Id="rId5" Type="http://schemas.openxmlformats.org/officeDocument/2006/relationships/image" Target="../media/image5.tiff"/><Relationship Id="rId6" Type="http://schemas.openxmlformats.org/officeDocument/2006/relationships/audio" Target="../media/audio1.bin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audio" Target="../media/audio1.bin"/><Relationship Id="rId5" Type="http://schemas.openxmlformats.org/officeDocument/2006/relationships/image" Target="../media/image5.tiff"/><Relationship Id="rId6" Type="http://schemas.openxmlformats.org/officeDocument/2006/relationships/audio" Target="../media/audio1.bin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audio" Target="../media/audio1.bin"/><Relationship Id="rId5" Type="http://schemas.openxmlformats.org/officeDocument/2006/relationships/image" Target="../media/image6.tiff"/><Relationship Id="rId6" Type="http://schemas.openxmlformats.org/officeDocument/2006/relationships/audio" Target="../media/audio1.bin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audio" Target="../media/audio1.bin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>
          <a:xfrm>
            <a:off x="618728" y="4634264"/>
            <a:ext cx="9613859" cy="1090789"/>
          </a:xfrm>
        </p:spPr>
        <p:txBody>
          <a:bodyPr>
            <a:noAutofit/>
          </a:bodyPr>
          <a:lstStyle/>
          <a:p>
            <a:r>
              <a:rPr lang="en-US" sz="4400" b="1" dirty="0">
                <a:effectLst>
                  <a:glow rad="228600">
                    <a:schemeClr val="accent1">
                      <a:alpha val="40000"/>
                    </a:schemeClr>
                  </a:glow>
                </a:effectLst>
                <a:latin typeface="Arial" charset="0"/>
                <a:ea typeface="Arial" charset="0"/>
                <a:cs typeface="Arial" charset="0"/>
              </a:rPr>
              <a:t>Heat </a:t>
            </a:r>
            <a:r>
              <a:rPr lang="en-US" sz="4400" b="1" smtClean="0">
                <a:effectLst>
                  <a:glow rad="228600">
                    <a:schemeClr val="accent1">
                      <a:alpha val="40000"/>
                    </a:schemeClr>
                  </a:glow>
                </a:effectLst>
                <a:latin typeface="Arial" charset="0"/>
                <a:ea typeface="Arial" charset="0"/>
                <a:cs typeface="Arial" charset="0"/>
              </a:rPr>
              <a:t>Transfer Enrichment I, Basics</a:t>
            </a:r>
            <a:endParaRPr lang="en-US" sz="4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649" y="1674416"/>
            <a:ext cx="3172675" cy="17449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96563" y="1900571"/>
            <a:ext cx="6552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charset="0"/>
                <a:ea typeface="Arial" charset="0"/>
                <a:cs typeface="Arial" charset="0"/>
              </a:rPr>
              <a:t>CERT Educational Series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4496563" y="2546902"/>
            <a:ext cx="67302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Greg Monty PhD, Vicki Foust PhD, and Elizabeth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Keele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M.Ed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33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>
                <a:latin typeface="Arial" charset="0"/>
                <a:ea typeface="Arial" charset="0"/>
                <a:cs typeface="Arial" charset="0"/>
              </a:rPr>
              <a:t>Examples of Heat Transfer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63256" y="2994025"/>
            <a:ext cx="10035142" cy="2290763"/>
          </a:xfrm>
        </p:spPr>
        <p:txBody>
          <a:bodyPr>
            <a:normAutofit/>
          </a:bodyPr>
          <a:lstStyle/>
          <a:p>
            <a:pPr marL="0" lvl="2" indent="0" algn="ctr">
              <a:spcBef>
                <a:spcPts val="1000"/>
              </a:spcBef>
              <a:buNone/>
            </a:pPr>
            <a:r>
              <a:rPr lang="en-US" sz="4000" dirty="0">
                <a:latin typeface="Arial" charset="0"/>
                <a:ea typeface="Arial" charset="0"/>
                <a:cs typeface="Arial" charset="0"/>
              </a:rPr>
              <a:t>Let’s share one heat transfer example from each group! </a:t>
            </a:r>
            <a:endParaRPr lang="en-US" sz="4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Sun 6"/>
          <p:cNvSpPr/>
          <p:nvPr/>
        </p:nvSpPr>
        <p:spPr>
          <a:xfrm>
            <a:off x="7600171" y="3613004"/>
            <a:ext cx="661181" cy="618979"/>
          </a:xfrm>
          <a:prstGeom prst="su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3938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Ph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Ph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7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209" y="3227980"/>
            <a:ext cx="10013545" cy="1767102"/>
          </a:xfrm>
        </p:spPr>
        <p:txBody>
          <a:bodyPr>
            <a:normAutofit/>
          </a:bodyPr>
          <a:lstStyle/>
          <a:p>
            <a:pPr marL="458776" indent="0" algn="ctr">
              <a:buNone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 for participating in the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37982" y="3969824"/>
            <a:ext cx="8202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charset="0"/>
                <a:ea typeface="Arial" charset="0"/>
                <a:cs typeface="Arial" charset="0"/>
              </a:rPr>
              <a:t>CERT Educational </a:t>
            </a:r>
            <a:r>
              <a:rPr lang="en-US" sz="36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charset="0"/>
                <a:ea typeface="Arial" charset="0"/>
                <a:cs typeface="Arial" charset="0"/>
              </a:rPr>
              <a:t>Series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charset="0"/>
                <a:ea typeface="Arial" charset="0"/>
                <a:cs typeface="Arial" charset="0"/>
              </a:rPr>
              <a:t>Heat Transfer Enrichment I: Basics</a:t>
            </a:r>
            <a:endParaRPr lang="en-US" sz="36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01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Arial" charset="0"/>
                <a:ea typeface="Arial" charset="0"/>
                <a:cs typeface="Arial" charset="0"/>
              </a:rPr>
              <a:t>Why Does Ice Melt?</a:t>
            </a:r>
            <a:endParaRPr lang="en-US" sz="5400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346535" y="2634578"/>
            <a:ext cx="6487688" cy="3546252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We have a glass 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of 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water</a:t>
            </a:r>
          </a:p>
          <a:p>
            <a:pPr lvl="1">
              <a:spcAft>
                <a:spcPts val="600"/>
              </a:spcAft>
            </a:pP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The temperature of 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tap water 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is about 21 ºC </a:t>
            </a:r>
          </a:p>
          <a:p>
            <a:pPr lvl="1">
              <a:spcAft>
                <a:spcPts val="600"/>
              </a:spcAft>
            </a:pP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The temperature of 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ice 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is about 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0 ºC 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  <a:p>
            <a:pPr marL="457189" lvl="1" indent="0">
              <a:buNone/>
            </a:pPr>
            <a:endParaRPr lang="en-US" sz="3800" dirty="0">
              <a:latin typeface="Arial" charset="0"/>
              <a:ea typeface="Arial" charset="0"/>
              <a:cs typeface="Arial" charset="0"/>
            </a:endParaRP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99144" y="753227"/>
            <a:ext cx="9613861" cy="10809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687402" y="2334742"/>
            <a:ext cx="5131559" cy="4254508"/>
            <a:chOff x="6687402" y="2334742"/>
            <a:chExt cx="5131559" cy="4254508"/>
          </a:xfrm>
        </p:grpSpPr>
        <p:sp>
          <p:nvSpPr>
            <p:cNvPr id="20" name="Rectangle 19"/>
            <p:cNvSpPr/>
            <p:nvPr/>
          </p:nvSpPr>
          <p:spPr>
            <a:xfrm>
              <a:off x="6687402" y="2334742"/>
              <a:ext cx="5131559" cy="42545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Trapezoid 20"/>
            <p:cNvSpPr/>
            <p:nvPr/>
          </p:nvSpPr>
          <p:spPr>
            <a:xfrm rot="10800000">
              <a:off x="8760562" y="2713903"/>
              <a:ext cx="2542681" cy="3496186"/>
            </a:xfrm>
            <a:prstGeom prst="trapezoid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8973802" y="3719696"/>
              <a:ext cx="2053703" cy="268938"/>
            </a:xfrm>
            <a:custGeom>
              <a:avLst/>
              <a:gdLst>
                <a:gd name="connsiteX0" fmla="*/ 0 w 1422400"/>
                <a:gd name="connsiteY0" fmla="*/ 135467 h 186267"/>
                <a:gd name="connsiteX1" fmla="*/ 118533 w 1422400"/>
                <a:gd name="connsiteY1" fmla="*/ 135467 h 186267"/>
                <a:gd name="connsiteX2" fmla="*/ 237067 w 1422400"/>
                <a:gd name="connsiteY2" fmla="*/ 152400 h 186267"/>
                <a:gd name="connsiteX3" fmla="*/ 423333 w 1422400"/>
                <a:gd name="connsiteY3" fmla="*/ 169333 h 186267"/>
                <a:gd name="connsiteX4" fmla="*/ 457200 w 1422400"/>
                <a:gd name="connsiteY4" fmla="*/ 118533 h 186267"/>
                <a:gd name="connsiteX5" fmla="*/ 558800 w 1422400"/>
                <a:gd name="connsiteY5" fmla="*/ 50800 h 186267"/>
                <a:gd name="connsiteX6" fmla="*/ 660400 w 1422400"/>
                <a:gd name="connsiteY6" fmla="*/ 0 h 186267"/>
                <a:gd name="connsiteX7" fmla="*/ 846667 w 1422400"/>
                <a:gd name="connsiteY7" fmla="*/ 16933 h 186267"/>
                <a:gd name="connsiteX8" fmla="*/ 948267 w 1422400"/>
                <a:gd name="connsiteY8" fmla="*/ 50800 h 186267"/>
                <a:gd name="connsiteX9" fmla="*/ 999067 w 1422400"/>
                <a:gd name="connsiteY9" fmla="*/ 67733 h 186267"/>
                <a:gd name="connsiteX10" fmla="*/ 1151467 w 1422400"/>
                <a:gd name="connsiteY10" fmla="*/ 84667 h 186267"/>
                <a:gd name="connsiteX11" fmla="*/ 1202267 w 1422400"/>
                <a:gd name="connsiteY11" fmla="*/ 118533 h 186267"/>
                <a:gd name="connsiteX12" fmla="*/ 1303867 w 1422400"/>
                <a:gd name="connsiteY12" fmla="*/ 152400 h 186267"/>
                <a:gd name="connsiteX13" fmla="*/ 1422400 w 1422400"/>
                <a:gd name="connsiteY13" fmla="*/ 135467 h 186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2400" h="186267">
                  <a:moveTo>
                    <a:pt x="0" y="135467"/>
                  </a:moveTo>
                  <a:cubicBezTo>
                    <a:pt x="211744" y="188402"/>
                    <a:pt x="-51516" y="135467"/>
                    <a:pt x="118533" y="135467"/>
                  </a:cubicBezTo>
                  <a:cubicBezTo>
                    <a:pt x="158445" y="135467"/>
                    <a:pt x="197556" y="146756"/>
                    <a:pt x="237067" y="152400"/>
                  </a:cubicBezTo>
                  <a:cubicBezTo>
                    <a:pt x="365971" y="195368"/>
                    <a:pt x="303662" y="193268"/>
                    <a:pt x="423333" y="169333"/>
                  </a:cubicBezTo>
                  <a:cubicBezTo>
                    <a:pt x="434622" y="152400"/>
                    <a:pt x="441884" y="131934"/>
                    <a:pt x="457200" y="118533"/>
                  </a:cubicBezTo>
                  <a:cubicBezTo>
                    <a:pt x="487832" y="91730"/>
                    <a:pt x="524933" y="73378"/>
                    <a:pt x="558800" y="50800"/>
                  </a:cubicBezTo>
                  <a:cubicBezTo>
                    <a:pt x="624453" y="7032"/>
                    <a:pt x="590292" y="23369"/>
                    <a:pt x="660400" y="0"/>
                  </a:cubicBezTo>
                  <a:cubicBezTo>
                    <a:pt x="722489" y="5644"/>
                    <a:pt x="785271" y="6098"/>
                    <a:pt x="846667" y="16933"/>
                  </a:cubicBezTo>
                  <a:cubicBezTo>
                    <a:pt x="881822" y="23137"/>
                    <a:pt x="914400" y="39511"/>
                    <a:pt x="948267" y="50800"/>
                  </a:cubicBezTo>
                  <a:cubicBezTo>
                    <a:pt x="965200" y="56444"/>
                    <a:pt x="981327" y="65762"/>
                    <a:pt x="999067" y="67733"/>
                  </a:cubicBezTo>
                  <a:lnTo>
                    <a:pt x="1151467" y="84667"/>
                  </a:lnTo>
                  <a:cubicBezTo>
                    <a:pt x="1168400" y="95956"/>
                    <a:pt x="1183670" y="110268"/>
                    <a:pt x="1202267" y="118533"/>
                  </a:cubicBezTo>
                  <a:cubicBezTo>
                    <a:pt x="1234889" y="133032"/>
                    <a:pt x="1303867" y="152400"/>
                    <a:pt x="1303867" y="152400"/>
                  </a:cubicBezTo>
                  <a:cubicBezTo>
                    <a:pt x="1376086" y="128327"/>
                    <a:pt x="1336818" y="135467"/>
                    <a:pt x="1422400" y="135467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7085587" y="5721692"/>
              <a:ext cx="796601" cy="610695"/>
            </a:xfrm>
            <a:prstGeom prst="round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7439935" y="5051464"/>
              <a:ext cx="796601" cy="610695"/>
            </a:xfrm>
            <a:prstGeom prst="round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7982818" y="5690817"/>
              <a:ext cx="796601" cy="610695"/>
            </a:xfrm>
            <a:prstGeom prst="round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638736" y="4557953"/>
              <a:ext cx="7863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21°C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186217" y="5840757"/>
              <a:ext cx="6959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0°C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532254" y="5159951"/>
              <a:ext cx="7042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0°C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53137" y="5811498"/>
              <a:ext cx="6791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0°C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957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8051075" y="2246960"/>
            <a:ext cx="3579642" cy="4254508"/>
            <a:chOff x="7975491" y="2246960"/>
            <a:chExt cx="3579642" cy="4254508"/>
          </a:xfrm>
        </p:grpSpPr>
        <p:sp>
          <p:nvSpPr>
            <p:cNvPr id="20" name="Rectangle 19"/>
            <p:cNvSpPr/>
            <p:nvPr/>
          </p:nvSpPr>
          <p:spPr>
            <a:xfrm>
              <a:off x="7975491" y="2246960"/>
              <a:ext cx="3579642" cy="42545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Trapezoid 20"/>
            <p:cNvSpPr/>
            <p:nvPr/>
          </p:nvSpPr>
          <p:spPr>
            <a:xfrm rot="10800000">
              <a:off x="8431372" y="2651881"/>
              <a:ext cx="2542681" cy="3496186"/>
            </a:xfrm>
            <a:prstGeom prst="trapezoid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8675860" y="3622634"/>
              <a:ext cx="2053703" cy="268938"/>
            </a:xfrm>
            <a:custGeom>
              <a:avLst/>
              <a:gdLst>
                <a:gd name="connsiteX0" fmla="*/ 0 w 1422400"/>
                <a:gd name="connsiteY0" fmla="*/ 135467 h 186267"/>
                <a:gd name="connsiteX1" fmla="*/ 118533 w 1422400"/>
                <a:gd name="connsiteY1" fmla="*/ 135467 h 186267"/>
                <a:gd name="connsiteX2" fmla="*/ 237067 w 1422400"/>
                <a:gd name="connsiteY2" fmla="*/ 152400 h 186267"/>
                <a:gd name="connsiteX3" fmla="*/ 423333 w 1422400"/>
                <a:gd name="connsiteY3" fmla="*/ 169333 h 186267"/>
                <a:gd name="connsiteX4" fmla="*/ 457200 w 1422400"/>
                <a:gd name="connsiteY4" fmla="*/ 118533 h 186267"/>
                <a:gd name="connsiteX5" fmla="*/ 558800 w 1422400"/>
                <a:gd name="connsiteY5" fmla="*/ 50800 h 186267"/>
                <a:gd name="connsiteX6" fmla="*/ 660400 w 1422400"/>
                <a:gd name="connsiteY6" fmla="*/ 0 h 186267"/>
                <a:gd name="connsiteX7" fmla="*/ 846667 w 1422400"/>
                <a:gd name="connsiteY7" fmla="*/ 16933 h 186267"/>
                <a:gd name="connsiteX8" fmla="*/ 948267 w 1422400"/>
                <a:gd name="connsiteY8" fmla="*/ 50800 h 186267"/>
                <a:gd name="connsiteX9" fmla="*/ 999067 w 1422400"/>
                <a:gd name="connsiteY9" fmla="*/ 67733 h 186267"/>
                <a:gd name="connsiteX10" fmla="*/ 1151467 w 1422400"/>
                <a:gd name="connsiteY10" fmla="*/ 84667 h 186267"/>
                <a:gd name="connsiteX11" fmla="*/ 1202267 w 1422400"/>
                <a:gd name="connsiteY11" fmla="*/ 118533 h 186267"/>
                <a:gd name="connsiteX12" fmla="*/ 1303867 w 1422400"/>
                <a:gd name="connsiteY12" fmla="*/ 152400 h 186267"/>
                <a:gd name="connsiteX13" fmla="*/ 1422400 w 1422400"/>
                <a:gd name="connsiteY13" fmla="*/ 135467 h 186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2400" h="186267">
                  <a:moveTo>
                    <a:pt x="0" y="135467"/>
                  </a:moveTo>
                  <a:cubicBezTo>
                    <a:pt x="211744" y="188402"/>
                    <a:pt x="-51516" y="135467"/>
                    <a:pt x="118533" y="135467"/>
                  </a:cubicBezTo>
                  <a:cubicBezTo>
                    <a:pt x="158445" y="135467"/>
                    <a:pt x="197556" y="146756"/>
                    <a:pt x="237067" y="152400"/>
                  </a:cubicBezTo>
                  <a:cubicBezTo>
                    <a:pt x="365971" y="195368"/>
                    <a:pt x="303662" y="193268"/>
                    <a:pt x="423333" y="169333"/>
                  </a:cubicBezTo>
                  <a:cubicBezTo>
                    <a:pt x="434622" y="152400"/>
                    <a:pt x="441884" y="131934"/>
                    <a:pt x="457200" y="118533"/>
                  </a:cubicBezTo>
                  <a:cubicBezTo>
                    <a:pt x="487832" y="91730"/>
                    <a:pt x="524933" y="73378"/>
                    <a:pt x="558800" y="50800"/>
                  </a:cubicBezTo>
                  <a:cubicBezTo>
                    <a:pt x="624453" y="7032"/>
                    <a:pt x="590292" y="23369"/>
                    <a:pt x="660400" y="0"/>
                  </a:cubicBezTo>
                  <a:cubicBezTo>
                    <a:pt x="722489" y="5644"/>
                    <a:pt x="785271" y="6098"/>
                    <a:pt x="846667" y="16933"/>
                  </a:cubicBezTo>
                  <a:cubicBezTo>
                    <a:pt x="881822" y="23137"/>
                    <a:pt x="914400" y="39511"/>
                    <a:pt x="948267" y="50800"/>
                  </a:cubicBezTo>
                  <a:cubicBezTo>
                    <a:pt x="965200" y="56444"/>
                    <a:pt x="981327" y="65762"/>
                    <a:pt x="999067" y="67733"/>
                  </a:cubicBezTo>
                  <a:lnTo>
                    <a:pt x="1151467" y="84667"/>
                  </a:lnTo>
                  <a:cubicBezTo>
                    <a:pt x="1168400" y="95956"/>
                    <a:pt x="1183670" y="110268"/>
                    <a:pt x="1202267" y="118533"/>
                  </a:cubicBezTo>
                  <a:cubicBezTo>
                    <a:pt x="1234889" y="133032"/>
                    <a:pt x="1303867" y="152400"/>
                    <a:pt x="1303867" y="152400"/>
                  </a:cubicBezTo>
                  <a:cubicBezTo>
                    <a:pt x="1376086" y="128327"/>
                    <a:pt x="1336818" y="135467"/>
                    <a:pt x="1422400" y="135467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8834453" y="4277767"/>
              <a:ext cx="796601" cy="610695"/>
            </a:xfrm>
            <a:prstGeom prst="round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9687126" y="4094032"/>
              <a:ext cx="796601" cy="610695"/>
            </a:xfrm>
            <a:prstGeom prst="round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9328595" y="4937232"/>
              <a:ext cx="796601" cy="610695"/>
            </a:xfrm>
            <a:prstGeom prst="round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372146" y="3670154"/>
              <a:ext cx="7863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21°C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917190" y="4363518"/>
              <a:ext cx="5953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0°C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822569" y="4189548"/>
              <a:ext cx="6151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0°C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372146" y="5010400"/>
              <a:ext cx="6791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0°C</a:t>
              </a: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en-US" sz="5400" dirty="0">
                <a:latin typeface="Arial" charset="0"/>
                <a:ea typeface="Arial" charset="0"/>
                <a:cs typeface="Arial" charset="0"/>
              </a:rPr>
              <a:t>What will happen when the ice is added to the water?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893087" y="2838734"/>
            <a:ext cx="6671377" cy="3662734"/>
          </a:xfrm>
        </p:spPr>
        <p:txBody>
          <a:bodyPr>
            <a:normAutofit fontScale="62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6500" dirty="0" smtClean="0">
                <a:latin typeface="Arial" charset="0"/>
                <a:ea typeface="Arial" charset="0"/>
                <a:cs typeface="Arial" charset="0"/>
              </a:rPr>
              <a:t>ANSWER: The ice will melt</a:t>
            </a:r>
            <a:endParaRPr lang="en-US" sz="65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65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65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6500" dirty="0" smtClean="0">
                <a:latin typeface="Arial" charset="0"/>
                <a:ea typeface="Arial" charset="0"/>
                <a:cs typeface="Arial" charset="0"/>
              </a:rPr>
              <a:t>Why</a:t>
            </a:r>
            <a:r>
              <a:rPr lang="en-US" sz="6500" dirty="0">
                <a:latin typeface="Arial" charset="0"/>
                <a:ea typeface="Arial" charset="0"/>
                <a:cs typeface="Arial" charset="0"/>
              </a:rPr>
              <a:t>?</a:t>
            </a:r>
          </a:p>
          <a:p>
            <a:pPr marL="914377" lvl="2" indent="0" algn="ctr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6500" dirty="0" smtClean="0">
                <a:latin typeface="Arial" charset="0"/>
                <a:ea typeface="Arial" charset="0"/>
                <a:cs typeface="Arial" charset="0"/>
              </a:rPr>
              <a:t>Temperature difference</a:t>
            </a:r>
            <a:endParaRPr lang="en-US" sz="6500" dirty="0">
              <a:latin typeface="Arial" charset="0"/>
              <a:ea typeface="Arial" charset="0"/>
              <a:cs typeface="Arial" charset="0"/>
            </a:endParaRPr>
          </a:p>
          <a:p>
            <a:pPr marL="914377" lvl="2" indent="0">
              <a:spcAft>
                <a:spcPts val="600"/>
              </a:spcAft>
              <a:buNone/>
            </a:pPr>
            <a:endParaRPr lang="en-US" sz="3600" dirty="0">
              <a:latin typeface="Arial" charset="0"/>
              <a:ea typeface="Arial" charset="0"/>
              <a:cs typeface="Arial" charset="0"/>
            </a:endParaRPr>
          </a:p>
          <a:p>
            <a:pPr marL="457189" lvl="1" indent="0">
              <a:buNone/>
            </a:pPr>
            <a:endParaRPr lang="en-US" sz="3800" dirty="0">
              <a:latin typeface="Arial" charset="0"/>
              <a:ea typeface="Arial" charset="0"/>
              <a:cs typeface="Arial" charset="0"/>
            </a:endParaRP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99144" y="753227"/>
            <a:ext cx="9613861" cy="10809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4" name="Curved Connector 23"/>
          <p:cNvCxnSpPr/>
          <p:nvPr/>
        </p:nvCxnSpPr>
        <p:spPr>
          <a:xfrm rot="16200000" flipV="1">
            <a:off x="8693142" y="5267056"/>
            <a:ext cx="964407" cy="191341"/>
          </a:xfrm>
          <a:prstGeom prst="curvedConnector3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5400000" flipH="1" flipV="1">
            <a:off x="9509202" y="5666312"/>
            <a:ext cx="439099" cy="224289"/>
          </a:xfrm>
          <a:prstGeom prst="curvedConnector3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 rot="16200000" flipV="1">
            <a:off x="9891220" y="4882277"/>
            <a:ext cx="760222" cy="357941"/>
          </a:xfrm>
          <a:prstGeom prst="curvedConnector3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un 29"/>
          <p:cNvSpPr/>
          <p:nvPr/>
        </p:nvSpPr>
        <p:spPr>
          <a:xfrm>
            <a:off x="2307622" y="4661260"/>
            <a:ext cx="661181" cy="618979"/>
          </a:xfrm>
          <a:prstGeom prst="su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9065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Ph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4" presetID="42" presetClass="entr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2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2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3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Ph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4" presetID="42" presetClass="entr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2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2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30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99144" y="1043631"/>
            <a:ext cx="9613861" cy="1080938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latin typeface="Arial" charset="0"/>
                <a:ea typeface="Arial" charset="0"/>
                <a:cs typeface="Arial" charset="0"/>
              </a:rPr>
              <a:t>What happens to the temperature of the water?</a:t>
            </a:r>
            <a:br>
              <a:rPr lang="en-US" sz="5400" dirty="0">
                <a:latin typeface="Arial" charset="0"/>
                <a:ea typeface="Arial" charset="0"/>
                <a:cs typeface="Arial" charset="0"/>
              </a:rPr>
            </a:br>
            <a:endParaRPr lang="en-US" sz="5400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893087" y="2246960"/>
            <a:ext cx="6671377" cy="4254508"/>
          </a:xfrm>
        </p:spPr>
        <p:txBody>
          <a:bodyPr>
            <a:normAutofit fontScale="62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endParaRPr lang="en-US" sz="65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6500" dirty="0" smtClean="0">
                <a:latin typeface="Arial" charset="0"/>
                <a:ea typeface="Arial" charset="0"/>
                <a:cs typeface="Arial" charset="0"/>
              </a:rPr>
              <a:t>ANSWER: It will go down</a:t>
            </a:r>
            <a:endParaRPr lang="en-US" sz="65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65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6500" dirty="0" smtClean="0">
                <a:latin typeface="Arial" charset="0"/>
                <a:ea typeface="Arial" charset="0"/>
                <a:cs typeface="Arial" charset="0"/>
              </a:rPr>
              <a:t>Why</a:t>
            </a:r>
            <a:r>
              <a:rPr lang="en-US" sz="6500" dirty="0">
                <a:latin typeface="Arial" charset="0"/>
                <a:ea typeface="Arial" charset="0"/>
                <a:cs typeface="Arial" charset="0"/>
              </a:rPr>
              <a:t>?</a:t>
            </a:r>
          </a:p>
          <a:p>
            <a:pPr marL="914377" lvl="2" indent="0">
              <a:spcAft>
                <a:spcPts val="600"/>
              </a:spcAft>
              <a:buNone/>
            </a:pPr>
            <a:r>
              <a:rPr lang="en-US" sz="5900" dirty="0" smtClean="0">
                <a:latin typeface="Arial" charset="0"/>
                <a:ea typeface="Arial" charset="0"/>
                <a:cs typeface="Arial" charset="0"/>
              </a:rPr>
              <a:t>When heat leaves the water the temperature goes down</a:t>
            </a:r>
            <a:endParaRPr lang="en-US" sz="5900" dirty="0">
              <a:latin typeface="Arial" charset="0"/>
              <a:ea typeface="Arial" charset="0"/>
              <a:cs typeface="Arial" charset="0"/>
            </a:endParaRPr>
          </a:p>
          <a:p>
            <a:pPr marL="457189" lvl="1" indent="0">
              <a:buNone/>
            </a:pPr>
            <a:endParaRPr lang="en-US" sz="3800" dirty="0">
              <a:latin typeface="Arial" charset="0"/>
              <a:ea typeface="Arial" charset="0"/>
              <a:cs typeface="Arial" charset="0"/>
            </a:endParaRP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99144" y="753227"/>
            <a:ext cx="9613861" cy="10809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438031" y="2246960"/>
            <a:ext cx="4226950" cy="4254508"/>
            <a:chOff x="8975073" y="2520727"/>
            <a:chExt cx="2927596" cy="2946683"/>
          </a:xfrm>
        </p:grpSpPr>
        <p:sp>
          <p:nvSpPr>
            <p:cNvPr id="20" name="Rectangle 19"/>
            <p:cNvSpPr/>
            <p:nvPr/>
          </p:nvSpPr>
          <p:spPr>
            <a:xfrm>
              <a:off x="8975073" y="2520727"/>
              <a:ext cx="2927596" cy="294668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Trapezoid 20"/>
            <p:cNvSpPr/>
            <p:nvPr/>
          </p:nvSpPr>
          <p:spPr>
            <a:xfrm rot="10800000">
              <a:off x="9739144" y="2801176"/>
              <a:ext cx="1761067" cy="2421467"/>
            </a:xfrm>
            <a:prstGeom prst="trapezoid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9908477" y="3473522"/>
              <a:ext cx="1422400" cy="186267"/>
            </a:xfrm>
            <a:custGeom>
              <a:avLst/>
              <a:gdLst>
                <a:gd name="connsiteX0" fmla="*/ 0 w 1422400"/>
                <a:gd name="connsiteY0" fmla="*/ 135467 h 186267"/>
                <a:gd name="connsiteX1" fmla="*/ 118533 w 1422400"/>
                <a:gd name="connsiteY1" fmla="*/ 135467 h 186267"/>
                <a:gd name="connsiteX2" fmla="*/ 237067 w 1422400"/>
                <a:gd name="connsiteY2" fmla="*/ 152400 h 186267"/>
                <a:gd name="connsiteX3" fmla="*/ 423333 w 1422400"/>
                <a:gd name="connsiteY3" fmla="*/ 169333 h 186267"/>
                <a:gd name="connsiteX4" fmla="*/ 457200 w 1422400"/>
                <a:gd name="connsiteY4" fmla="*/ 118533 h 186267"/>
                <a:gd name="connsiteX5" fmla="*/ 558800 w 1422400"/>
                <a:gd name="connsiteY5" fmla="*/ 50800 h 186267"/>
                <a:gd name="connsiteX6" fmla="*/ 660400 w 1422400"/>
                <a:gd name="connsiteY6" fmla="*/ 0 h 186267"/>
                <a:gd name="connsiteX7" fmla="*/ 846667 w 1422400"/>
                <a:gd name="connsiteY7" fmla="*/ 16933 h 186267"/>
                <a:gd name="connsiteX8" fmla="*/ 948267 w 1422400"/>
                <a:gd name="connsiteY8" fmla="*/ 50800 h 186267"/>
                <a:gd name="connsiteX9" fmla="*/ 999067 w 1422400"/>
                <a:gd name="connsiteY9" fmla="*/ 67733 h 186267"/>
                <a:gd name="connsiteX10" fmla="*/ 1151467 w 1422400"/>
                <a:gd name="connsiteY10" fmla="*/ 84667 h 186267"/>
                <a:gd name="connsiteX11" fmla="*/ 1202267 w 1422400"/>
                <a:gd name="connsiteY11" fmla="*/ 118533 h 186267"/>
                <a:gd name="connsiteX12" fmla="*/ 1303867 w 1422400"/>
                <a:gd name="connsiteY12" fmla="*/ 152400 h 186267"/>
                <a:gd name="connsiteX13" fmla="*/ 1422400 w 1422400"/>
                <a:gd name="connsiteY13" fmla="*/ 135467 h 186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2400" h="186267">
                  <a:moveTo>
                    <a:pt x="0" y="135467"/>
                  </a:moveTo>
                  <a:cubicBezTo>
                    <a:pt x="211744" y="188402"/>
                    <a:pt x="-51516" y="135467"/>
                    <a:pt x="118533" y="135467"/>
                  </a:cubicBezTo>
                  <a:cubicBezTo>
                    <a:pt x="158445" y="135467"/>
                    <a:pt x="197556" y="146756"/>
                    <a:pt x="237067" y="152400"/>
                  </a:cubicBezTo>
                  <a:cubicBezTo>
                    <a:pt x="365971" y="195368"/>
                    <a:pt x="303662" y="193268"/>
                    <a:pt x="423333" y="169333"/>
                  </a:cubicBezTo>
                  <a:cubicBezTo>
                    <a:pt x="434622" y="152400"/>
                    <a:pt x="441884" y="131934"/>
                    <a:pt x="457200" y="118533"/>
                  </a:cubicBezTo>
                  <a:cubicBezTo>
                    <a:pt x="487832" y="91730"/>
                    <a:pt x="524933" y="73378"/>
                    <a:pt x="558800" y="50800"/>
                  </a:cubicBezTo>
                  <a:cubicBezTo>
                    <a:pt x="624453" y="7032"/>
                    <a:pt x="590292" y="23369"/>
                    <a:pt x="660400" y="0"/>
                  </a:cubicBezTo>
                  <a:cubicBezTo>
                    <a:pt x="722489" y="5644"/>
                    <a:pt x="785271" y="6098"/>
                    <a:pt x="846667" y="16933"/>
                  </a:cubicBezTo>
                  <a:cubicBezTo>
                    <a:pt x="881822" y="23137"/>
                    <a:pt x="914400" y="39511"/>
                    <a:pt x="948267" y="50800"/>
                  </a:cubicBezTo>
                  <a:cubicBezTo>
                    <a:pt x="965200" y="56444"/>
                    <a:pt x="981327" y="65762"/>
                    <a:pt x="999067" y="67733"/>
                  </a:cubicBezTo>
                  <a:lnTo>
                    <a:pt x="1151467" y="84667"/>
                  </a:lnTo>
                  <a:cubicBezTo>
                    <a:pt x="1168400" y="95956"/>
                    <a:pt x="1183670" y="110268"/>
                    <a:pt x="1202267" y="118533"/>
                  </a:cubicBezTo>
                  <a:cubicBezTo>
                    <a:pt x="1234889" y="133032"/>
                    <a:pt x="1303867" y="152400"/>
                    <a:pt x="1303867" y="152400"/>
                  </a:cubicBezTo>
                  <a:cubicBezTo>
                    <a:pt x="1376086" y="128327"/>
                    <a:pt x="1336818" y="135467"/>
                    <a:pt x="1422400" y="135467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30" name="Sun 29"/>
          <p:cNvSpPr/>
          <p:nvPr/>
        </p:nvSpPr>
        <p:spPr>
          <a:xfrm>
            <a:off x="2374829" y="4064724"/>
            <a:ext cx="661181" cy="618979"/>
          </a:xfrm>
          <a:prstGeom prst="su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7847463" y="3096948"/>
            <a:ext cx="409433" cy="3051120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7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Ph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30" grpId="0" animBg="1"/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Ph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30" grpId="0" animBg="1"/>
          <p:bldP spid="10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4800" dirty="0">
                <a:latin typeface="Arial" charset="0"/>
                <a:ea typeface="Arial" charset="0"/>
                <a:cs typeface="Arial" charset="0"/>
              </a:rPr>
              <a:t>What will you feel when you jump into </a:t>
            </a: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a pool</a:t>
            </a:r>
            <a:r>
              <a:rPr lang="en-US" sz="4800" dirty="0">
                <a:latin typeface="Arial" charset="0"/>
                <a:ea typeface="Arial" charset="0"/>
                <a:cs typeface="Arial" charset="0"/>
              </a:rPr>
              <a:t>? </a:t>
            </a:r>
            <a:endParaRPr lang="en-US" sz="4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47604" y="2222469"/>
            <a:ext cx="7096792" cy="888721"/>
          </a:xfrm>
        </p:spPr>
        <p:txBody>
          <a:bodyPr>
            <a:normAutofit/>
          </a:bodyPr>
          <a:lstStyle/>
          <a:p>
            <a:pPr marL="457189" lvl="1" indent="0" algn="ctr">
              <a:spcAft>
                <a:spcPts val="1200"/>
              </a:spcAft>
              <a:buNone/>
            </a:pPr>
            <a:r>
              <a:rPr lang="en-US" sz="4800" dirty="0">
                <a:latin typeface="Arial" charset="0"/>
                <a:ea typeface="Arial" charset="0"/>
                <a:cs typeface="Arial" charset="0"/>
              </a:rPr>
              <a:t>You will feel Cold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0132" y="3281892"/>
            <a:ext cx="5682597" cy="3017308"/>
          </a:xfrm>
          <a:prstGeom prst="rect">
            <a:avLst/>
          </a:prstGeom>
        </p:spPr>
      </p:pic>
      <p:sp>
        <p:nvSpPr>
          <p:cNvPr id="8" name="Sun 7"/>
          <p:cNvSpPr/>
          <p:nvPr/>
        </p:nvSpPr>
        <p:spPr>
          <a:xfrm>
            <a:off x="4601142" y="1293697"/>
            <a:ext cx="661181" cy="618979"/>
          </a:xfrm>
          <a:prstGeom prst="su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052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Ph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 build="p"/>
          <p:bldP spid="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Ph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 build="p"/>
          <p:bldP spid="8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4400" dirty="0">
                <a:latin typeface="Arial" charset="0"/>
                <a:ea typeface="Arial" charset="0"/>
                <a:cs typeface="Arial" charset="0"/>
              </a:rPr>
              <a:t>Why would you feel cold? </a:t>
            </a:r>
            <a:endParaRPr lang="en-US" sz="4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0321" y="2217740"/>
            <a:ext cx="7096792" cy="4399876"/>
          </a:xfrm>
        </p:spPr>
        <p:txBody>
          <a:bodyPr>
            <a:normAutofit/>
          </a:bodyPr>
          <a:lstStyle/>
          <a:p>
            <a:pPr lvl="2">
              <a:spcAft>
                <a:spcPts val="2400"/>
              </a:spcAft>
            </a:pPr>
            <a:endParaRPr lang="en-US" sz="2600" dirty="0"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3000"/>
              </a:spcAft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Because HEAT flows from your body to the lower-temperature pool water!</a:t>
            </a:r>
          </a:p>
          <a:p>
            <a:pPr>
              <a:spcAft>
                <a:spcPts val="600"/>
              </a:spcAft>
            </a:pPr>
            <a:r>
              <a:rPr lang="en-US" sz="3400" dirty="0">
                <a:latin typeface="Arial" charset="0"/>
                <a:ea typeface="Arial" charset="0"/>
                <a:cs typeface="Arial" charset="0"/>
              </a:rPr>
              <a:t>Whatever ‘body’ loses heat DECREASES its TEMPERATURE</a:t>
            </a:r>
          </a:p>
          <a:p>
            <a:pPr marL="0" indent="0">
              <a:buNone/>
            </a:pPr>
            <a:endParaRPr lang="en-US" sz="3200" dirty="0">
              <a:latin typeface="Arial" charset="0"/>
              <a:ea typeface="Arial" charset="0"/>
              <a:cs typeface="Arial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7942" y="2875492"/>
            <a:ext cx="4111658" cy="2183181"/>
          </a:xfrm>
          <a:prstGeom prst="rect">
            <a:avLst/>
          </a:prstGeom>
        </p:spPr>
      </p:pic>
      <p:sp>
        <p:nvSpPr>
          <p:cNvPr id="8" name="Sun 7"/>
          <p:cNvSpPr/>
          <p:nvPr/>
        </p:nvSpPr>
        <p:spPr>
          <a:xfrm>
            <a:off x="7266761" y="984207"/>
            <a:ext cx="661181" cy="618979"/>
          </a:xfrm>
          <a:prstGeom prst="su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855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Ph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Ph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8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4800" dirty="0">
                <a:latin typeface="Arial" charset="0"/>
                <a:ea typeface="Arial" charset="0"/>
                <a:cs typeface="Arial" charset="0"/>
              </a:rPr>
              <a:t>Have you ever put </a:t>
            </a: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a cold </a:t>
            </a:r>
            <a:r>
              <a:rPr lang="en-US" sz="4800" dirty="0">
                <a:latin typeface="Arial" charset="0"/>
                <a:ea typeface="Arial" charset="0"/>
                <a:cs typeface="Arial" charset="0"/>
              </a:rPr>
              <a:t>cloth on your forehead because of a fever?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306186" y="2354265"/>
            <a:ext cx="6740356" cy="4351337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Why? </a:t>
            </a:r>
            <a:endParaRPr lang="en-US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457189" lvl="1" indent="0">
              <a:spcAft>
                <a:spcPts val="600"/>
              </a:spcAft>
              <a:buNone/>
            </a:pP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Temperature difference allows heat from body to transfer to cloth, thus reducing body 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temperature</a:t>
            </a:r>
          </a:p>
          <a:p>
            <a:pPr marL="457189" lvl="1" indent="0">
              <a:spcAft>
                <a:spcPts val="600"/>
              </a:spcAft>
              <a:buNone/>
            </a:pPr>
            <a:endParaRPr lang="en-US" sz="2600" dirty="0">
              <a:latin typeface="Arial" charset="0"/>
              <a:ea typeface="Arial" charset="0"/>
              <a:cs typeface="Arial" charset="0"/>
            </a:endParaRPr>
          </a:p>
          <a:p>
            <a:pPr marL="457189" lvl="1" indent="0">
              <a:spcAft>
                <a:spcPts val="600"/>
              </a:spcAft>
              <a:buNone/>
            </a:pP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An ice bath would be even better!</a:t>
            </a:r>
            <a:endParaRPr lang="en-US" sz="2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322" y="2980795"/>
            <a:ext cx="3492500" cy="2324100"/>
          </a:xfrm>
          <a:prstGeom prst="rect">
            <a:avLst/>
          </a:prstGeom>
        </p:spPr>
      </p:pic>
      <p:sp>
        <p:nvSpPr>
          <p:cNvPr id="8" name="Sun 7"/>
          <p:cNvSpPr/>
          <p:nvPr/>
        </p:nvSpPr>
        <p:spPr>
          <a:xfrm>
            <a:off x="6132672" y="2304672"/>
            <a:ext cx="661181" cy="618979"/>
          </a:xfrm>
          <a:prstGeom prst="su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766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Ph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Ph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8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latin typeface="Arial" charset="0"/>
                <a:ea typeface="Arial" charset="0"/>
                <a:cs typeface="Arial" charset="0"/>
              </a:rPr>
              <a:t>Can you think of examples of Heat Transfer?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63257" y="2336801"/>
            <a:ext cx="10038132" cy="4192588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Make a list of examples of Heat Transfer.  Label them as either Conduction, Convection, and/or Radiation.</a:t>
            </a:r>
          </a:p>
          <a:p>
            <a:pPr marL="914377" lvl="2" indent="0">
              <a:spcAft>
                <a:spcPts val="600"/>
              </a:spcAft>
              <a:buNone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Examples</a:t>
            </a:r>
          </a:p>
          <a:p>
            <a:pPr lvl="4">
              <a:spcAft>
                <a:spcPts val="600"/>
              </a:spcAft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Heating pot of water on stove (conduction, convection, and radiation)</a:t>
            </a:r>
          </a:p>
          <a:p>
            <a:pPr lvl="4">
              <a:spcAft>
                <a:spcPts val="600"/>
              </a:spcAft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Cooling of the body by sweating (radiation)</a:t>
            </a:r>
          </a:p>
          <a:p>
            <a:pPr lvl="4">
              <a:spcAft>
                <a:spcPts val="600"/>
              </a:spcAft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Heating of buildings (Convection, and some radiation from sunlight, and some radiation of heat to outside)</a:t>
            </a:r>
          </a:p>
          <a:p>
            <a:pPr lvl="4">
              <a:spcAft>
                <a:spcPts val="600"/>
              </a:spcAft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Cooling of buildings (Convection)</a:t>
            </a:r>
          </a:p>
          <a:p>
            <a:pPr lvl="4">
              <a:spcAft>
                <a:spcPts val="600"/>
              </a:spcAft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Melting ice, boiling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water (Convection, conduction)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un 5"/>
          <p:cNvSpPr/>
          <p:nvPr/>
        </p:nvSpPr>
        <p:spPr>
          <a:xfrm>
            <a:off x="10606180" y="2871485"/>
            <a:ext cx="661181" cy="618979"/>
          </a:xfrm>
          <a:prstGeom prst="su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2937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Ph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Ph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6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Arial" charset="0"/>
                <a:ea typeface="Arial" charset="0"/>
                <a:cs typeface="Arial" charset="0"/>
              </a:rPr>
              <a:t>Examples of Heat Transfer</a:t>
            </a:r>
            <a:endParaRPr lang="en-US" sz="5400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105785" y="2336802"/>
            <a:ext cx="10015871" cy="3598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More Examples:</a:t>
            </a:r>
          </a:p>
          <a:p>
            <a:pPr lvl="2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Shivering when cold</a:t>
            </a:r>
          </a:p>
          <a:p>
            <a:pPr lvl="2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Heat from a car engine</a:t>
            </a:r>
          </a:p>
          <a:p>
            <a:pPr lvl="2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Sun Warming of earth/weather</a:t>
            </a:r>
          </a:p>
          <a:p>
            <a:pPr lvl="2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Burning of fuels/explosions</a:t>
            </a:r>
          </a:p>
          <a:p>
            <a:pPr lvl="2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Ironing a shirt, drying clothes</a:t>
            </a:r>
          </a:p>
          <a:p>
            <a:pPr lvl="2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Camp fire/roasting marshmallows </a:t>
            </a:r>
            <a:endParaRPr lang="en-US" sz="2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0322" y="753228"/>
            <a:ext cx="9613861" cy="10809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46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5.7|17.2|12.6|12|3.5|73.7"/>
</p:tagLst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394</TotalTime>
  <Words>347</Words>
  <Application>Microsoft Macintosh PowerPoint</Application>
  <PresentationFormat>Widescreen</PresentationFormat>
  <Paragraphs>71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Trebuchet MS</vt:lpstr>
      <vt:lpstr>Arial</vt:lpstr>
      <vt:lpstr>Berlin</vt:lpstr>
      <vt:lpstr>PowerPoint Presentation</vt:lpstr>
      <vt:lpstr>Why Does Ice Melt?</vt:lpstr>
      <vt:lpstr>What will happen when the ice is added to the water?</vt:lpstr>
      <vt:lpstr>What happens to the temperature of the water? </vt:lpstr>
      <vt:lpstr>What will you feel when you jump into a pool? </vt:lpstr>
      <vt:lpstr>Why would you feel cold? </vt:lpstr>
      <vt:lpstr>Have you ever put a cold cloth on your forehead because of a fever?</vt:lpstr>
      <vt:lpstr>Can you think of examples of Heat Transfer?</vt:lpstr>
      <vt:lpstr>Examples of Heat Transfer</vt:lpstr>
      <vt:lpstr>Examples of Heat Transfer</vt:lpstr>
      <vt:lpstr>PowerPoint Presentation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Enrichment</dc:title>
  <dc:creator>Chelsea Davis</dc:creator>
  <cp:lastModifiedBy>Gregory H. Monty</cp:lastModifiedBy>
  <cp:revision>15</cp:revision>
  <cp:lastPrinted>2017-08-23T21:20:47Z</cp:lastPrinted>
  <dcterms:created xsi:type="dcterms:W3CDTF">2017-04-27T16:48:18Z</dcterms:created>
  <dcterms:modified xsi:type="dcterms:W3CDTF">2017-08-24T13:18:31Z</dcterms:modified>
</cp:coreProperties>
</file>