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7.xml" ContentType="application/vnd.openxmlformats-officedocument.presentationml.tags+xml"/>
  <Override PartName="/ppt/notesSlides/notesSlide39.xml" ContentType="application/vnd.openxmlformats-officedocument.presentationml.notesSlide+xml"/>
  <Override PartName="/ppt/tags/tag8.xml" ContentType="application/vnd.openxmlformats-officedocument.presentationml.tags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304" r:id="rId3"/>
    <p:sldId id="259" r:id="rId4"/>
    <p:sldId id="258" r:id="rId5"/>
    <p:sldId id="260" r:id="rId6"/>
    <p:sldId id="261" r:id="rId7"/>
    <p:sldId id="309" r:id="rId8"/>
    <p:sldId id="265" r:id="rId9"/>
    <p:sldId id="266" r:id="rId10"/>
    <p:sldId id="315" r:id="rId11"/>
    <p:sldId id="329" r:id="rId12"/>
    <p:sldId id="319" r:id="rId13"/>
    <p:sldId id="267" r:id="rId14"/>
    <p:sldId id="268" r:id="rId15"/>
    <p:sldId id="320" r:id="rId16"/>
    <p:sldId id="269" r:id="rId17"/>
    <p:sldId id="270" r:id="rId18"/>
    <p:sldId id="321" r:id="rId19"/>
    <p:sldId id="271" r:id="rId20"/>
    <p:sldId id="272" r:id="rId21"/>
    <p:sldId id="318" r:id="rId22"/>
    <p:sldId id="330" r:id="rId23"/>
    <p:sldId id="262" r:id="rId24"/>
    <p:sldId id="263" r:id="rId25"/>
    <p:sldId id="273" r:id="rId26"/>
    <p:sldId id="274" r:id="rId27"/>
    <p:sldId id="310" r:id="rId28"/>
    <p:sldId id="322" r:id="rId29"/>
    <p:sldId id="331" r:id="rId30"/>
    <p:sldId id="332" r:id="rId31"/>
    <p:sldId id="277" r:id="rId32"/>
    <p:sldId id="278" r:id="rId33"/>
    <p:sldId id="323" r:id="rId34"/>
    <p:sldId id="279" r:id="rId35"/>
    <p:sldId id="280" r:id="rId36"/>
    <p:sldId id="324" r:id="rId37"/>
    <p:sldId id="281" r:id="rId38"/>
    <p:sldId id="282" r:id="rId39"/>
    <p:sldId id="334" r:id="rId40"/>
    <p:sldId id="284" r:id="rId41"/>
    <p:sldId id="333" r:id="rId42"/>
    <p:sldId id="335" r:id="rId43"/>
    <p:sldId id="283" r:id="rId44"/>
    <p:sldId id="308" r:id="rId45"/>
    <p:sldId id="285" r:id="rId46"/>
    <p:sldId id="303" r:id="rId47"/>
    <p:sldId id="306" r:id="rId48"/>
    <p:sldId id="33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4" autoAdjust="0"/>
    <p:restoredTop sz="94705" autoAdjust="0"/>
  </p:normalViewPr>
  <p:slideViewPr>
    <p:cSldViewPr snapToGrid="0">
      <p:cViewPr varScale="1">
        <p:scale>
          <a:sx n="91" d="100"/>
          <a:sy n="91" d="100"/>
        </p:scale>
        <p:origin x="10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0A0D-A889-4649-9D07-7E795E4264F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B4807-E750-E14D-81CC-9EEDC769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1791-AE75-4D55-B1AC-0BD3A52A15A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658CE-F217-4FCB-BCA1-67771497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9237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422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831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9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8269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9900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9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442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323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676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1063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9152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1178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4118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3410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32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6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2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905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9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9468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58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8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2816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9752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2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5798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6553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602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4343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6274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4043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1854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6110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01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4007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61209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8996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442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297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695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658CE-F217-4FCB-BCA1-677714973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19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871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5086-097D-A14D-9B67-67F73B70C99B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F5A0-CB7A-C041-B720-4B19BE4D133A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21C-D313-CE4C-BDD6-7515D54C9B72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2B6-E5BC-E74C-BB81-CAA714BBBC51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0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BCCB-2BE7-7E42-83D8-5E148E6EE1FA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9ECB-5E0F-C94A-920D-D7B1D2E0F49A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14DD-FCEB-7542-90FF-B23303E1AFE4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AEA9-BE71-2C4F-95D9-1C617803B396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4868CF9B-9664-AA44-BF75-B71ED347B96D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0C51-5787-2A48-9E09-9E2329407972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A2A0-102C-794E-978F-A37E0F44BF49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C3C0-A99F-C548-9F72-7049B60D235D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864-F6CE-B44A-BC56-8E1B6EFDBBE1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355F-CAB7-384D-9E79-E4DB0A2E3B2E}" type="datetime1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9F1-8199-4646-A0BA-E85595850211}" type="datetime1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7BD5-E18B-A640-BA97-C4FEA384024A}" type="datetime1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FD5C-DD2F-C84C-B7F5-ABD90BCE5EA2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2FD5-DFD0-D049-A365-662FF6C17413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F48B-26B4-5945-97CA-BEB702F7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A2A0-102C-794E-978F-A37E0F44BF49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F48B-26B4-5945-97CA-BEB702F77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5.tiff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18728" y="4634264"/>
            <a:ext cx="9613859" cy="1090789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Transfer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9" y="1674416"/>
            <a:ext cx="3172675" cy="1744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563" y="1900571"/>
            <a:ext cx="65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Series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6563" y="2546902"/>
            <a:ext cx="67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Greg Monty PhD, Vicki Foust PhD, and Elizabeth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Keele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M.Ed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070" y="2129883"/>
            <a:ext cx="9613861" cy="4315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Before we begin the experiment, we need to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observation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does the metal bar feel BEFORE the experiment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15925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Your teacher will have students touch an aluminum bar, not in the apparatus, before the experiment begins.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 The metal bar feels the same temperature on both ends of the bar.</a:t>
            </a:r>
          </a:p>
        </p:txBody>
      </p:sp>
      <p:sp>
        <p:nvSpPr>
          <p:cNvPr id="5" name="Sun 4"/>
          <p:cNvSpPr/>
          <p:nvPr/>
        </p:nvSpPr>
        <p:spPr>
          <a:xfrm>
            <a:off x="9963592" y="4974375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48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Hypothesis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752" y="2356286"/>
            <a:ext cx="83524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hypothesis is your best guess about what will happen during the experiment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will happen to the metal bar during the experiment? Write your answer in the space under observation 2.  </a:t>
            </a:r>
          </a:p>
          <a:p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5697110" y="4549750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6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During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334" y="2733937"/>
            <a:ext cx="8549336" cy="2019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that the apparatus is set up, feel the bar on both the A and B sides and the outside of the Styrofoam cup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observation in the lab sheet.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90186"/>
              </p:ext>
            </p:extLst>
          </p:nvPr>
        </p:nvGraphicFramePr>
        <p:xfrm>
          <a:off x="2726321" y="2624287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4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Take Reading 2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6341"/>
              </p:ext>
            </p:extLst>
          </p:nvPr>
        </p:nvGraphicFramePr>
        <p:xfrm>
          <a:off x="2753616" y="2611176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During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84" y="2709363"/>
            <a:ext cx="8549336" cy="127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feel the bar on both the A and B sides of the apparatus and the outside of the Styrofoam cup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observation in the lab sheet.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3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85000"/>
              </p:ext>
            </p:extLst>
          </p:nvPr>
        </p:nvGraphicFramePr>
        <p:xfrm>
          <a:off x="2699025" y="2515849"/>
          <a:ext cx="6684769" cy="3565165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91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4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52"/>
              </p:ext>
            </p:extLst>
          </p:nvPr>
        </p:nvGraphicFramePr>
        <p:xfrm>
          <a:off x="2753616" y="2566571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During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22" y="2705362"/>
            <a:ext cx="8549336" cy="127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feel the bar on both the A and B sides of the apparatus and the outside of the Styrofoam cup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observation in the lab sheet.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5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74574"/>
              </p:ext>
            </p:extLst>
          </p:nvPr>
        </p:nvGraphicFramePr>
        <p:xfrm>
          <a:off x="2658082" y="2563742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1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Are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temperature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the same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166" y="2233613"/>
            <a:ext cx="10663799" cy="4271963"/>
          </a:xfrm>
        </p:spPr>
        <p:txBody>
          <a:bodyPr>
            <a:normAutofit fontScale="62500" lnSpcReduction="20000"/>
          </a:bodyPr>
          <a:lstStyle/>
          <a:p>
            <a:pPr marL="1212820" lvl="1" indent="-296855"/>
            <a:r>
              <a:rPr lang="en-US" sz="57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YES – 1 finger near chest</a:t>
            </a:r>
            <a:endParaRPr lang="en-US" sz="57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212820" lvl="1" indent="-296855"/>
            <a:r>
              <a:rPr lang="en-US" sz="57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 –  2 fingers near chest</a:t>
            </a:r>
          </a:p>
          <a:p>
            <a:pPr marL="457189" lvl="1" indent="0">
              <a:buNone/>
            </a:pPr>
            <a:endParaRPr lang="en-US" sz="8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40000"/>
              </a:lnSpc>
              <a:spcAft>
                <a:spcPts val="1200"/>
              </a:spcAft>
              <a:buNone/>
            </a:pPr>
            <a:r>
              <a:rPr lang="en-US" sz="96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Temperature</a:t>
            </a:r>
            <a:r>
              <a:rPr lang="en-US" sz="9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en-US" sz="96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Heat</a:t>
            </a:r>
            <a:r>
              <a:rPr lang="en-US" sz="9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are </a:t>
            </a:r>
            <a:r>
              <a:rPr lang="en-US" sz="10300" b="1" u="sng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</a:t>
            </a:r>
            <a:r>
              <a:rPr lang="en-US" sz="9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the same thing</a:t>
            </a:r>
          </a:p>
        </p:txBody>
      </p:sp>
      <p:sp>
        <p:nvSpPr>
          <p:cNvPr id="9" name="Sun 8"/>
          <p:cNvSpPr/>
          <p:nvPr/>
        </p:nvSpPr>
        <p:spPr>
          <a:xfrm>
            <a:off x="9951283" y="2410071"/>
            <a:ext cx="685800" cy="685800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6 (</a:t>
            </a:r>
            <a:r>
              <a:rPr lang="en-US" sz="5400" b="1" smtClean="0">
                <a:latin typeface="Arial" charset="0"/>
                <a:ea typeface="Arial" charset="0"/>
                <a:cs typeface="Arial" charset="0"/>
              </a:rPr>
              <a:t>at next bell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74156"/>
              </p:ext>
            </p:extLst>
          </p:nvPr>
        </p:nvGraphicFramePr>
        <p:xfrm>
          <a:off x="2753616" y="2588873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A </a:t>
                      </a:r>
                      <a:r>
                        <a:rPr lang="en-US" sz="240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B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Lab Sheet Observation 3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1912" y="2272129"/>
            <a:ext cx="10587615" cy="3213100"/>
          </a:xfrm>
        </p:spPr>
        <p:txBody>
          <a:bodyPr>
            <a:noAutofit/>
          </a:bodyPr>
          <a:lstStyle/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Did the temperature of the bar change during the experiment?</a:t>
            </a: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What about the temperature of the water?</a:t>
            </a: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If so, what changes did you see?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68672" y="3463900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7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9857"/>
            <a:ext cx="10401660" cy="108093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Happened in Experiment 1?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5310" y="2245420"/>
            <a:ext cx="5305932" cy="3213100"/>
          </a:xfrm>
        </p:spPr>
        <p:txBody>
          <a:bodyPr>
            <a:noAutofit/>
          </a:bodyPr>
          <a:lstStyle/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Temperature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decreased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hot water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Temperature increased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cold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water </a:t>
            </a: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Heat transferred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from high temperature to low temperature</a:t>
            </a:r>
          </a:p>
        </p:txBody>
      </p:sp>
      <p:sp>
        <p:nvSpPr>
          <p:cNvPr id="6" name="Sun 5"/>
          <p:cNvSpPr/>
          <p:nvPr/>
        </p:nvSpPr>
        <p:spPr>
          <a:xfrm>
            <a:off x="10071069" y="1000836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897" y="2175976"/>
            <a:ext cx="5038544" cy="3966134"/>
            <a:chOff x="5841242" y="1970643"/>
            <a:chExt cx="5038544" cy="3966134"/>
          </a:xfrm>
        </p:grpSpPr>
        <p:sp>
          <p:nvSpPr>
            <p:cNvPr id="4" name="Lightning Bolt 3"/>
            <p:cNvSpPr/>
            <p:nvPr/>
          </p:nvSpPr>
          <p:spPr>
            <a:xfrm>
              <a:off x="6400800" y="1970643"/>
              <a:ext cx="3493827" cy="3966134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41242" y="2649216"/>
              <a:ext cx="21707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HIGH</a:t>
              </a:r>
              <a:endPara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4491" y="3893687"/>
              <a:ext cx="20152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LOW</a:t>
              </a:r>
              <a:endPara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36236" y="2785692"/>
              <a:ext cx="1668198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38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en-US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03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54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Transfer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113" y="2171702"/>
            <a:ext cx="10059447" cy="4446587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5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Transfer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is the movement of thermal energy </a:t>
            </a:r>
            <a:r>
              <a:rPr lang="en-US" sz="3200" u="sng" dirty="0">
                <a:latin typeface="Arial" charset="0"/>
                <a:ea typeface="Arial" charset="0"/>
                <a:cs typeface="Arial" charset="0"/>
              </a:rPr>
              <a:t>from a warmer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object </a:t>
            </a:r>
            <a:r>
              <a:rPr lang="en-US" sz="3200" u="sng" dirty="0">
                <a:latin typeface="Arial" charset="0"/>
                <a:ea typeface="Arial" charset="0"/>
                <a:cs typeface="Arial" charset="0"/>
              </a:rPr>
              <a:t>to a cooler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object</a:t>
            </a:r>
            <a:endParaRPr lang="en-US" sz="3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Conduction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is heat transferred from one particle of matter to another without the movement of matter</a:t>
            </a:r>
          </a:p>
          <a:p>
            <a:pPr lvl="4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Conductors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transfer thermal energy well</a:t>
            </a:r>
          </a:p>
          <a:p>
            <a:pPr lvl="2"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Convection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heat transferred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by the movement of currents within a fluid</a:t>
            </a:r>
          </a:p>
          <a:p>
            <a:pPr lvl="2"/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Radiation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is the transfer of energy by electromagnetic waves.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What is an </a:t>
            </a:r>
            <a:r>
              <a:rPr lang="en-US" sz="54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Insulator</a:t>
            </a:r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0517" y="2371725"/>
            <a:ext cx="10058401" cy="4144963"/>
          </a:xfrm>
        </p:spPr>
        <p:txBody>
          <a:bodyPr>
            <a:normAutofit/>
          </a:bodyPr>
          <a:lstStyle/>
          <a:p>
            <a:pPr marL="0" lvl="1" indent="-1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Arial" charset="0"/>
                <a:ea typeface="Arial" charset="0"/>
                <a:cs typeface="Arial" charset="0"/>
              </a:rPr>
              <a:t>Insulators</a:t>
            </a:r>
            <a:r>
              <a:rPr lang="en-US" sz="36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are materials that do </a:t>
            </a:r>
            <a:r>
              <a:rPr lang="en-US" sz="4400" u="sng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transfer thermal energy well</a:t>
            </a:r>
          </a:p>
          <a:p>
            <a:pPr marL="809625" lvl="2" indent="-349250">
              <a:spcAft>
                <a:spcPts val="1200"/>
              </a:spcAft>
            </a:pPr>
            <a:r>
              <a:rPr lang="en-US" sz="3400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Insulators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 slow the transfer of heat</a:t>
            </a:r>
          </a:p>
          <a:p>
            <a:pPr marL="809625" lvl="2" indent="-354013">
              <a:spcAft>
                <a:spcPts val="1200"/>
              </a:spcAft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Are you wearing an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insulator?</a:t>
            </a:r>
          </a:p>
          <a:p>
            <a:pPr marL="809625" lvl="2" indent="-354013">
              <a:spcAft>
                <a:spcPts val="1200"/>
              </a:spcAft>
            </a:pP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Shoes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, jackets, clothes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are all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insulators    </a:t>
            </a:r>
          </a:p>
        </p:txBody>
      </p:sp>
      <p:sp>
        <p:nvSpPr>
          <p:cNvPr id="4" name="Sun 3"/>
          <p:cNvSpPr/>
          <p:nvPr/>
        </p:nvSpPr>
        <p:spPr>
          <a:xfrm>
            <a:off x="7805964" y="4317327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5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Label 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iagram 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for Experiment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7986" y="2007617"/>
            <a:ext cx="9830343" cy="4121151"/>
          </a:xfrm>
        </p:spPr>
        <p:txBody>
          <a:bodyPr>
            <a:normAutofit lnSpcReduction="10000"/>
          </a:bodyPr>
          <a:lstStyle/>
          <a:p>
            <a:pPr marL="0" indent="-215895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Use Vocabulary Words</a:t>
            </a:r>
          </a:p>
          <a:p>
            <a:pPr marL="812794" lvl="1" indent="-57150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Conduction</a:t>
            </a:r>
          </a:p>
          <a:p>
            <a:pPr marL="812794" lvl="1" indent="-57150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Convection</a:t>
            </a:r>
          </a:p>
          <a:p>
            <a:pPr marL="812794" lvl="1" indent="-57150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Radiation</a:t>
            </a:r>
          </a:p>
          <a:p>
            <a:pPr marL="812794" lvl="1" indent="-57150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Insulator</a:t>
            </a:r>
          </a:p>
          <a:p>
            <a:pPr marL="812794" lvl="1" indent="-57150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Conductor</a:t>
            </a:r>
          </a:p>
          <a:p>
            <a:pPr marL="812794" lvl="1" indent="-571500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Hot Water, Cold Water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288925" indent="-288925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* Draw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arrows for the 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direction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the heat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flow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While you draw and label your Diagrams in the Worksheet, your apparatus for Exp. #1 will be picked up, and Exp. #2 apparatus will be delivered to your tables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10798329" y="5168296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48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ound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008" y="-73152"/>
            <a:ext cx="12559917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Let’s Begin Experiment 2</a:t>
            </a:r>
          </a:p>
        </p:txBody>
      </p:sp>
    </p:spTree>
    <p:extLst>
      <p:ext uri="{BB962C8B-B14F-4D97-AF65-F5344CB8AC3E}">
        <p14:creationId xmlns:p14="http://schemas.microsoft.com/office/powerpoint/2010/main" val="11616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0831" y="2921453"/>
            <a:ext cx="9613861" cy="1323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metal bar will feel the same temperature on both ends like it did before experiment 1.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Hypothesis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037" y="2342638"/>
            <a:ext cx="83524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experiment 2, you will have 2 cups of tap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do you think will happen to the metal bar during the experiment? Write your answer in the space under observation 4.</a:t>
            </a:r>
          </a:p>
          <a:p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6242541" y="4084529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59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 Energy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8215" y="2143126"/>
            <a:ext cx="10067460" cy="442277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is thermal energy that is </a:t>
            </a:r>
            <a:r>
              <a:rPr lang="en-US" sz="3600" u="sng" dirty="0">
                <a:latin typeface="Arial" charset="0"/>
                <a:ea typeface="Arial" charset="0"/>
                <a:cs typeface="Arial" charset="0"/>
              </a:rPr>
              <a:t>transferred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from matter at a </a:t>
            </a:r>
            <a:r>
              <a:rPr lang="en-US" sz="4000" b="1" i="1" dirty="0">
                <a:latin typeface="Arial" charset="0"/>
                <a:ea typeface="Arial" charset="0"/>
                <a:cs typeface="Arial" charset="0"/>
              </a:rPr>
              <a:t>higher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temperature to matter at a </a:t>
            </a:r>
            <a:r>
              <a:rPr lang="en-US" sz="4000" b="1" i="1" dirty="0">
                <a:latin typeface="Arial" charset="0"/>
                <a:ea typeface="Arial" charset="0"/>
                <a:cs typeface="Arial" charset="0"/>
              </a:rPr>
              <a:t>lower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temperature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Temperature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is the measure of the average kinetic energy of particles in matter.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Flow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– If two objects have different temperatures, heat will flow </a:t>
            </a:r>
            <a:r>
              <a:rPr lang="en-US" sz="3600" u="sng" dirty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the warmer object </a:t>
            </a:r>
            <a:r>
              <a:rPr lang="en-US" sz="3600" u="sng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cooler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4948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037" y="2601946"/>
            <a:ext cx="83524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collect data the same way we did in experiment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08705"/>
              </p:ext>
            </p:extLst>
          </p:nvPr>
        </p:nvGraphicFramePr>
        <p:xfrm>
          <a:off x="2753616" y="2621002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D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4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2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7504"/>
              </p:ext>
            </p:extLst>
          </p:nvPr>
        </p:nvGraphicFramePr>
        <p:xfrm>
          <a:off x="2753616" y="2611176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D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During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847" y="2705362"/>
            <a:ext cx="8549336" cy="127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feel the bar on both the C and D sides of the apparatus and the outside of the Styrofoam cups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Write your observation in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sheet.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3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84508"/>
              </p:ext>
            </p:extLst>
          </p:nvPr>
        </p:nvGraphicFramePr>
        <p:xfrm>
          <a:off x="2603491" y="2488554"/>
          <a:ext cx="6684769" cy="3565165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91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D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4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26325"/>
              </p:ext>
            </p:extLst>
          </p:nvPr>
        </p:nvGraphicFramePr>
        <p:xfrm>
          <a:off x="2753616" y="2566571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D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 Bar Temperature: During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847" y="2705362"/>
            <a:ext cx="8549336" cy="127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Now feel the bar on both the C and D sides of the apparatus and the outside of the Styrofoam cups</a:t>
            </a:r>
          </a:p>
          <a:p>
            <a:pPr marL="0" indent="0" algn="ctr">
              <a:buNone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Write your observation in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sheet.</a:t>
            </a:r>
          </a:p>
          <a:p>
            <a:pPr marL="0" indent="0" algn="ctr">
              <a:buNone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5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81121"/>
              </p:ext>
            </p:extLst>
          </p:nvPr>
        </p:nvGraphicFramePr>
        <p:xfrm>
          <a:off x="2573507" y="2532104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D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0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Take Reading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6 (at next bell)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09106"/>
              </p:ext>
            </p:extLst>
          </p:nvPr>
        </p:nvGraphicFramePr>
        <p:xfrm>
          <a:off x="2504234" y="2559813"/>
          <a:ext cx="6684769" cy="3482404"/>
        </p:xfrm>
        <a:graphic>
          <a:graphicData uri="http://schemas.openxmlformats.org/drawingml/2006/table">
            <a:tbl>
              <a:tblPr firstRow="1" bandRow="1"/>
              <a:tblGrid>
                <a:gridCol w="1931590">
                  <a:extLst>
                    <a:ext uri="{9D8B030D-6E8A-4147-A177-3AD203B41FA5}">
                      <a16:colId xmlns:a16="http://schemas.microsoft.com/office/drawing/2014/main" xmlns="" val="1794646413"/>
                    </a:ext>
                  </a:extLst>
                </a:gridCol>
                <a:gridCol w="2288568">
                  <a:extLst>
                    <a:ext uri="{9D8B030D-6E8A-4147-A177-3AD203B41FA5}">
                      <a16:colId xmlns:a16="http://schemas.microsoft.com/office/drawing/2014/main" xmlns="" val="1041599348"/>
                    </a:ext>
                  </a:extLst>
                </a:gridCol>
                <a:gridCol w="2464611">
                  <a:extLst>
                    <a:ext uri="{9D8B030D-6E8A-4147-A177-3AD203B41FA5}">
                      <a16:colId xmlns:a16="http://schemas.microsoft.com/office/drawing/2014/main" xmlns="" val="1054458921"/>
                    </a:ext>
                  </a:extLst>
                </a:gridCol>
              </a:tblGrid>
              <a:tr h="5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C </a:t>
                      </a:r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2400" baseline="30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982359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0650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180623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83448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534355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708542"/>
                  </a:ext>
                </a:extLst>
              </a:tr>
              <a:tr h="49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Lab Sheet Observation 5</a:t>
            </a:r>
            <a:endParaRPr lang="en-US" sz="5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1912" y="2272129"/>
            <a:ext cx="10587615" cy="3213100"/>
          </a:xfrm>
        </p:spPr>
        <p:txBody>
          <a:bodyPr>
            <a:noAutofit/>
          </a:bodyPr>
          <a:lstStyle/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Did the temperature of the bar change during the experiment?</a:t>
            </a: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What about the temperature of the water?</a:t>
            </a:r>
          </a:p>
          <a:p>
            <a:pPr marL="598487" lvl="2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If so, what changes did you see?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852141" y="3394718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4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6" y="739580"/>
            <a:ext cx="9613861" cy="1080938"/>
          </a:xfrm>
        </p:spPr>
        <p:txBody>
          <a:bodyPr>
            <a:noAutofit/>
          </a:bodyPr>
          <a:lstStyle/>
          <a:p>
            <a:pPr marL="458775"/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What is a 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unit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166" y="2233613"/>
            <a:ext cx="10663799" cy="4271963"/>
          </a:xfrm>
        </p:spPr>
        <p:txBody>
          <a:bodyPr>
            <a:normAutofit/>
          </a:bodyPr>
          <a:lstStyle/>
          <a:p>
            <a:pPr marL="1095375" lvl="2" indent="-282575">
              <a:spcAft>
                <a:spcPts val="1200"/>
              </a:spcAft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Unit</a:t>
            </a:r>
            <a:r>
              <a:rPr lang="en-US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is a </a:t>
            </a:r>
            <a:r>
              <a:rPr lang="en-US" sz="3600" u="sng" dirty="0">
                <a:latin typeface="Arial" charset="0"/>
                <a:ea typeface="Arial" charset="0"/>
                <a:cs typeface="Arial" charset="0"/>
              </a:rPr>
              <a:t>quantity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u="sng" dirty="0">
                <a:latin typeface="Arial" charset="0"/>
                <a:ea typeface="Arial" charset="0"/>
                <a:cs typeface="Arial" charset="0"/>
              </a:rPr>
              <a:t>measurement</a:t>
            </a:r>
          </a:p>
          <a:p>
            <a:pPr marL="1095375" lvl="2" indent="-282575">
              <a:spcAft>
                <a:spcPts val="12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For example, you hear the number 6 </a:t>
            </a:r>
          </a:p>
          <a:p>
            <a:pPr marL="1095375" lvl="2" indent="-282575">
              <a:spcAft>
                <a:spcPts val="12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But 6 what???</a:t>
            </a:r>
          </a:p>
          <a:p>
            <a:pPr marL="1095375" lvl="2" indent="-282575">
              <a:spcAft>
                <a:spcPts val="12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Add the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unit of measurement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en-US" sz="3600" u="sng" dirty="0" smtClean="0">
                <a:latin typeface="Arial" charset="0"/>
                <a:ea typeface="Arial" charset="0"/>
                <a:cs typeface="Arial" charset="0"/>
              </a:rPr>
              <a:t>feet’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6</a:t>
            </a:r>
            <a:endParaRPr lang="en-US" sz="3600" dirty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  <a:p>
            <a:pPr marL="1095375" lvl="2" indent="-282575">
              <a:spcAft>
                <a:spcPts val="12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6 feet!  Now 6 has meaning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" y="753226"/>
            <a:ext cx="10106416" cy="108093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5400" b="1" dirty="0" smtClean="0">
                <a:latin typeface="Arial" charset="0"/>
                <a:ea typeface="Arial" charset="0"/>
                <a:cs typeface="Arial" charset="0"/>
              </a:rPr>
              <a:t>Happened </a:t>
            </a:r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in Experiment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7330" y="2336801"/>
            <a:ext cx="10077341" cy="2041236"/>
          </a:xfrm>
        </p:spPr>
        <p:txBody>
          <a:bodyPr>
            <a:noAutofit/>
          </a:bodyPr>
          <a:lstStyle/>
          <a:p>
            <a:pPr marL="261938" lvl="2" indent="-261938"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significant temperature changes in either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cup</a:t>
            </a:r>
          </a:p>
          <a:p>
            <a:pPr marL="288925" lvl="2" indent="-276225"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Heat Transfer</a:t>
            </a:r>
          </a:p>
        </p:txBody>
      </p:sp>
      <p:sp>
        <p:nvSpPr>
          <p:cNvPr id="7" name="Sun 6"/>
          <p:cNvSpPr/>
          <p:nvPr/>
        </p:nvSpPr>
        <p:spPr>
          <a:xfrm>
            <a:off x="9961784" y="984205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3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28" y="753227"/>
            <a:ext cx="9613861" cy="10809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Compare Experiments 1 &amp; 2</a:t>
            </a:r>
            <a:endParaRPr lang="en-US" sz="5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7330" y="2336801"/>
            <a:ext cx="10077341" cy="2041236"/>
          </a:xfrm>
        </p:spPr>
        <p:txBody>
          <a:bodyPr>
            <a:noAutofit/>
          </a:bodyPr>
          <a:lstStyle/>
          <a:p>
            <a:pPr marL="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Why are the results of experiment 1 and experiment 2 different?  Write your answer for observation 6 on your lab sheet. </a:t>
            </a:r>
          </a:p>
          <a:p>
            <a:pPr marL="0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ANSWER: Experiment 1 had a temperature difference and experiment 2 did not.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3030637" y="3357419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3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Lab Sheet Observation 7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416" y="2268562"/>
            <a:ext cx="10957111" cy="41211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Was there heat transferred in experiment 2? Why?</a:t>
            </a:r>
          </a:p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Was there conduction, convection or radiation?</a:t>
            </a:r>
          </a:p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Was there an insulator or a conductor?</a:t>
            </a:r>
          </a:p>
          <a:p>
            <a:pPr marL="0" indent="0">
              <a:buNone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Write your answer in the space under observation 7.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11078936" y="4717919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51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66437" cy="7022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5728" y="5596128"/>
            <a:ext cx="54053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“C”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488" y="5596128"/>
            <a:ext cx="54053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“D”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10403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900" dirty="0">
                <a:latin typeface="Arial" charset="0"/>
                <a:ea typeface="Arial" charset="0"/>
                <a:cs typeface="Arial" charset="0"/>
              </a:rPr>
            </a:br>
            <a:r>
              <a:rPr lang="en-US" sz="5300" b="1" dirty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5300" b="1" u="sng" dirty="0"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sz="5300" b="1" dirty="0">
                <a:latin typeface="Arial" charset="0"/>
                <a:ea typeface="Arial" charset="0"/>
                <a:cs typeface="Arial" charset="0"/>
              </a:rPr>
              <a:t> be present to have heat transfer or flow?</a:t>
            </a:r>
            <a: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03974" y="2175293"/>
            <a:ext cx="10411349" cy="4353930"/>
          </a:xfrm>
        </p:spPr>
        <p:txBody>
          <a:bodyPr>
            <a:noAutofit/>
          </a:bodyPr>
          <a:lstStyle/>
          <a:p>
            <a:pPr marL="914377" lvl="2" indent="0">
              <a:spcAft>
                <a:spcPts val="1200"/>
              </a:spcAft>
              <a:buNone/>
            </a:pPr>
            <a:r>
              <a:rPr lang="en-US" sz="3600" b="1" u="sng" dirty="0">
                <a:latin typeface="Arial" charset="0"/>
                <a:ea typeface="Arial" charset="0"/>
                <a:cs typeface="Arial" charset="0"/>
              </a:rPr>
              <a:t>A TEMPERATURE DIFFERENCE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marL="914377" lvl="2" indent="0">
              <a:spcAft>
                <a:spcPts val="1200"/>
              </a:spcAft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lvl="1" indent="0">
              <a:spcBef>
                <a:spcPts val="1000"/>
              </a:spcBef>
              <a:spcAft>
                <a:spcPts val="1800"/>
              </a:spcAft>
              <a:buNone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What would happen to the temperatures of the water in the two cups in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experiment 1,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if left to sit all day? </a:t>
            </a:r>
            <a:endParaRPr lang="en-US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914377" lvl="2" indent="0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 temperatures of the cups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would eventually become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equal. This is referred to as equilibrium.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360" y="2199287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116392" y="1234828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un 6"/>
          <p:cNvSpPr/>
          <p:nvPr/>
        </p:nvSpPr>
        <p:spPr>
          <a:xfrm>
            <a:off x="2627525" y="4352258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24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 animBg="1"/>
          <p:bldP spid="7" grpId="0" animBg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Are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Temperature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the same thing?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6419" y="2190749"/>
            <a:ext cx="10013545" cy="4351339"/>
          </a:xfrm>
        </p:spPr>
        <p:txBody>
          <a:bodyPr>
            <a:normAutofit/>
          </a:bodyPr>
          <a:lstStyle/>
          <a:p>
            <a:pPr marL="755631" indent="-296855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YES</a:t>
            </a:r>
            <a:r>
              <a:rPr lang="en-US" sz="4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– 1 finger near chest</a:t>
            </a:r>
            <a:endParaRPr lang="en-US" sz="4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755631" indent="-296855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</a:t>
            </a:r>
            <a:r>
              <a:rPr lang="en-US" sz="4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– 2 fingers near chest</a:t>
            </a:r>
          </a:p>
          <a:p>
            <a:pPr marL="914377" lvl="3" indent="0">
              <a:spcBef>
                <a:spcPts val="1000"/>
              </a:spcBef>
              <a:buNone/>
            </a:pP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ANSWER: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1" name="Sun 10"/>
          <p:cNvSpPr/>
          <p:nvPr/>
        </p:nvSpPr>
        <p:spPr>
          <a:xfrm>
            <a:off x="10799373" y="2530367"/>
            <a:ext cx="661181" cy="618979"/>
          </a:xfrm>
          <a:prstGeom prst="sun">
            <a:avLst>
              <a:gd name="adj" fmla="val 125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01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Which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direction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does heat transfer?  </a:t>
            </a:r>
          </a:p>
        </p:txBody>
      </p:sp>
      <p:sp>
        <p:nvSpPr>
          <p:cNvPr id="11" name="Sun 10"/>
          <p:cNvSpPr/>
          <p:nvPr/>
        </p:nvSpPr>
        <p:spPr>
          <a:xfrm>
            <a:off x="3523620" y="1262487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86689" y="2358719"/>
            <a:ext cx="5799417" cy="3966134"/>
            <a:chOff x="5415641" y="1970643"/>
            <a:chExt cx="5799417" cy="3966134"/>
          </a:xfrm>
        </p:grpSpPr>
        <p:sp>
          <p:nvSpPr>
            <p:cNvPr id="13" name="Lightning Bolt 12"/>
            <p:cNvSpPr/>
            <p:nvPr/>
          </p:nvSpPr>
          <p:spPr>
            <a:xfrm>
              <a:off x="6400800" y="1970643"/>
              <a:ext cx="3493827" cy="3966134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5641" y="2635568"/>
              <a:ext cx="259622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WARM</a:t>
              </a:r>
              <a:endPara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29469" y="3893687"/>
              <a:ext cx="238558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COOL</a:t>
              </a:r>
              <a:endPara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36236" y="2785692"/>
              <a:ext cx="1668198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38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en-US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209" y="3227980"/>
            <a:ext cx="10013545" cy="1767102"/>
          </a:xfrm>
        </p:spPr>
        <p:txBody>
          <a:bodyPr>
            <a:normAutofit/>
          </a:bodyPr>
          <a:lstStyle/>
          <a:p>
            <a:pPr marL="458776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241" y="3969824"/>
            <a:ext cx="65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Series</a:t>
            </a:r>
          </a:p>
        </p:txBody>
      </p:sp>
    </p:spTree>
    <p:extLst>
      <p:ext uri="{BB962C8B-B14F-4D97-AF65-F5344CB8AC3E}">
        <p14:creationId xmlns:p14="http://schemas.microsoft.com/office/powerpoint/2010/main" val="5269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What are the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units 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of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3832" y="2086968"/>
            <a:ext cx="10301576" cy="46482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42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Temperature is measured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three ways:</a:t>
            </a:r>
          </a:p>
          <a:p>
            <a:pPr lvl="2"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Degrees Celsius (ºC)</a:t>
            </a:r>
          </a:p>
          <a:p>
            <a:pPr lvl="4">
              <a:spcAft>
                <a:spcPts val="12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ºC = (ºF 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32) * (5/9)</a:t>
            </a:r>
          </a:p>
          <a:p>
            <a:pPr lvl="2">
              <a:spcAft>
                <a:spcPts val="12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Degrees Fahrenheit (ºF)</a:t>
            </a:r>
          </a:p>
          <a:p>
            <a:pPr lvl="2"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Kelvin (K ) </a:t>
            </a:r>
          </a:p>
          <a:p>
            <a:pPr marL="1487488" lvl="4" indent="-254000"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K = 273 + </a:t>
            </a:r>
            <a:r>
              <a:rPr lang="en-US" sz="2600" dirty="0">
                <a:ea typeface="Arial" charset="0"/>
                <a:cs typeface="Arial" charset="0"/>
              </a:rPr>
              <a:t>ºC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(for room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temperature 23</a:t>
            </a:r>
            <a:r>
              <a:rPr lang="en-US" sz="2600" dirty="0">
                <a:ea typeface="Arial" charset="0"/>
                <a:cs typeface="Arial" charset="0"/>
              </a:rPr>
              <a:t> ºC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is about 300K)</a:t>
            </a:r>
          </a:p>
          <a:p>
            <a:pPr marL="1487488" lvl="4" indent="-254000"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Note:  Kelvin does not have a degree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symbol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4801452" y="1271925"/>
            <a:ext cx="685800" cy="685800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26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What are the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units</a:t>
            </a: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 of heat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5124" y="1913635"/>
            <a:ext cx="10000553" cy="34702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100"/>
              </a:spcBef>
              <a:spcAft>
                <a:spcPts val="2400"/>
              </a:spcAft>
              <a:buNone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Hint:  When you eat food, and you are dieting, you might want to know how many ________ the food has.</a:t>
            </a:r>
            <a:endParaRPr lang="en-US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914377" lvl="2" indent="0">
              <a:spcAft>
                <a:spcPts val="1800"/>
              </a:spcAft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ANSWER: Calories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7859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676680" y="3566887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-102" r="49569" b="33601"/>
          <a:stretch/>
        </p:blipFill>
        <p:spPr>
          <a:xfrm>
            <a:off x="7672390" y="3775627"/>
            <a:ext cx="3443287" cy="2544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Let’s Begin Experiment 1</a:t>
            </a:r>
          </a:p>
        </p:txBody>
      </p:sp>
    </p:spTree>
    <p:extLst>
      <p:ext uri="{BB962C8B-B14F-4D97-AF65-F5344CB8AC3E}">
        <p14:creationId xmlns:p14="http://schemas.microsoft.com/office/powerpoint/2010/main" val="9074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322" y="753228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07" y="753228"/>
            <a:ext cx="9613861" cy="1080939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charset="0"/>
                <a:ea typeface="Arial" charset="0"/>
                <a:cs typeface="Arial" charset="0"/>
              </a:rPr>
              <a:t>Video of Apparatus Setup 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5844" y="2865855"/>
            <a:ext cx="7794594" cy="208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8973" y="2919874"/>
            <a:ext cx="5248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Apparatus Setup Video: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://youtu.be/MRU0JJ0Thf8</a:t>
            </a:r>
          </a:p>
        </p:txBody>
      </p:sp>
    </p:spTree>
    <p:extLst>
      <p:ext uri="{BB962C8B-B14F-4D97-AF65-F5344CB8AC3E}">
        <p14:creationId xmlns:p14="http://schemas.microsoft.com/office/powerpoint/2010/main" val="231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80" y="753228"/>
            <a:ext cx="10007104" cy="10809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Data Collection on Lab Sheet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7063" y="2120901"/>
            <a:ext cx="10135762" cy="458470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en-US" sz="11200" dirty="0">
                <a:latin typeface="Arial" charset="0"/>
                <a:cs typeface="Arial" charset="0"/>
              </a:rPr>
              <a:t>Pick the </a:t>
            </a:r>
            <a:r>
              <a:rPr lang="en-US" sz="11200" u="sng" dirty="0">
                <a:latin typeface="Arial" charset="0"/>
                <a:cs typeface="Arial" charset="0"/>
              </a:rPr>
              <a:t>first person</a:t>
            </a:r>
            <a:r>
              <a:rPr lang="en-US" sz="11200" dirty="0">
                <a:latin typeface="Arial" charset="0"/>
                <a:cs typeface="Arial" charset="0"/>
              </a:rPr>
              <a:t> to read the thermometers when the bell </a:t>
            </a:r>
            <a:r>
              <a:rPr lang="en-US" sz="11200" dirty="0" smtClean="0">
                <a:latin typeface="Arial" charset="0"/>
                <a:cs typeface="Arial" charset="0"/>
              </a:rPr>
              <a:t>rings, and to </a:t>
            </a:r>
            <a:r>
              <a:rPr lang="en-US" sz="11200" u="sng" dirty="0">
                <a:latin typeface="Arial" charset="0"/>
                <a:cs typeface="Arial" charset="0"/>
              </a:rPr>
              <a:t>report</a:t>
            </a:r>
            <a:r>
              <a:rPr lang="en-US" sz="11200" dirty="0">
                <a:latin typeface="Arial" charset="0"/>
                <a:cs typeface="Arial" charset="0"/>
              </a:rPr>
              <a:t> the temperature to the group</a:t>
            </a:r>
          </a:p>
          <a:p>
            <a:pPr lvl="3">
              <a:lnSpc>
                <a:spcPct val="120000"/>
              </a:lnSpc>
              <a:spcAft>
                <a:spcPts val="1800"/>
              </a:spcAft>
            </a:pPr>
            <a:r>
              <a:rPr lang="en-US" sz="11200" u="sng" dirty="0">
                <a:latin typeface="Arial" charset="0"/>
                <a:cs typeface="Arial" charset="0"/>
              </a:rPr>
              <a:t>Everyone </a:t>
            </a:r>
            <a:r>
              <a:rPr lang="en-US" sz="11200" u="sng" dirty="0" smtClean="0">
                <a:latin typeface="Arial" charset="0"/>
                <a:cs typeface="Arial" charset="0"/>
              </a:rPr>
              <a:t>will record</a:t>
            </a:r>
            <a:r>
              <a:rPr lang="en-US" sz="11200" dirty="0" smtClean="0">
                <a:latin typeface="Arial" charset="0"/>
                <a:cs typeface="Arial" charset="0"/>
              </a:rPr>
              <a:t> </a:t>
            </a:r>
            <a:r>
              <a:rPr lang="en-US" sz="11200" dirty="0">
                <a:latin typeface="Arial" charset="0"/>
                <a:cs typeface="Arial" charset="0"/>
              </a:rPr>
              <a:t>the temperatures on </a:t>
            </a:r>
            <a:r>
              <a:rPr lang="en-US" sz="11200" dirty="0" smtClean="0">
                <a:latin typeface="Arial" charset="0"/>
                <a:cs typeface="Arial" charset="0"/>
              </a:rPr>
              <a:t>their </a:t>
            </a:r>
            <a:r>
              <a:rPr lang="en-US" sz="11200" dirty="0">
                <a:latin typeface="Arial" charset="0"/>
                <a:cs typeface="Arial" charset="0"/>
              </a:rPr>
              <a:t>Lab Sheet </a:t>
            </a:r>
          </a:p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en-US" sz="11200" dirty="0">
                <a:latin typeface="Arial" charset="0"/>
                <a:cs typeface="Arial" charset="0"/>
              </a:rPr>
              <a:t>Pick </a:t>
            </a:r>
            <a:r>
              <a:rPr lang="en-US" sz="11200" u="sng" dirty="0">
                <a:latin typeface="Arial" charset="0"/>
                <a:cs typeface="Arial" charset="0"/>
              </a:rPr>
              <a:t>another person</a:t>
            </a:r>
            <a:r>
              <a:rPr lang="en-US" sz="11200" dirty="0">
                <a:latin typeface="Arial" charset="0"/>
                <a:cs typeface="Arial" charset="0"/>
              </a:rPr>
              <a:t> to read the thermometers when the bell rings </a:t>
            </a:r>
            <a:r>
              <a:rPr lang="en-US" sz="11200" dirty="0" smtClean="0">
                <a:latin typeface="Arial" charset="0"/>
                <a:cs typeface="Arial" charset="0"/>
              </a:rPr>
              <a:t>again, </a:t>
            </a:r>
            <a:r>
              <a:rPr lang="en-US" sz="11200" dirty="0">
                <a:latin typeface="Arial" charset="0"/>
                <a:cs typeface="Arial" charset="0"/>
              </a:rPr>
              <a:t>and </a:t>
            </a:r>
            <a:r>
              <a:rPr lang="en-US" sz="11200" dirty="0" smtClean="0">
                <a:latin typeface="Arial" charset="0"/>
                <a:cs typeface="Arial" charset="0"/>
              </a:rPr>
              <a:t>to report </a:t>
            </a:r>
            <a:r>
              <a:rPr lang="en-US" sz="11200" dirty="0">
                <a:latin typeface="Arial" charset="0"/>
                <a:cs typeface="Arial" charset="0"/>
              </a:rPr>
              <a:t>the temperature to the </a:t>
            </a:r>
            <a:r>
              <a:rPr lang="en-US" sz="11200" dirty="0" smtClean="0">
                <a:latin typeface="Arial" charset="0"/>
                <a:cs typeface="Arial" charset="0"/>
              </a:rPr>
              <a:t>group for recording</a:t>
            </a:r>
            <a:endParaRPr lang="en-US" sz="11200" dirty="0">
              <a:latin typeface="Arial" charset="0"/>
              <a:cs typeface="Arial" charset="0"/>
            </a:endParaRPr>
          </a:p>
          <a:p>
            <a:pPr marL="457189" lvl="1" indent="0">
              <a:buNone/>
            </a:pPr>
            <a:endParaRPr lang="en-US" sz="3500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0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3.3|3.1|8.5|3.7|1.8|6.8|8.9|9.2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3.3|3.1|8.5|3.7|1.8|6.8|8.9|9.2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3|13.1|2.2|22.7|1.5|10.2|2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3|47.8|68.8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8|8.7|7.5|10.1|11.9|6.8|14.7|2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8|8.7|7.5|10.1|11.9|6.8|14.7|2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8|8.7|7.5|10.1|11.9|6.8|14.7|2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8|8.7|7.5|10.1|11.9|6.8|14.7|2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8|8.7|7.5|10.1|11.9|6.8|14.7|27.7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1414</Words>
  <Application>Microsoft Office PowerPoint</Application>
  <PresentationFormat>Widescreen</PresentationFormat>
  <Paragraphs>459</Paragraphs>
  <Slides>48</Slides>
  <Notes>48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Berlin</vt:lpstr>
      <vt:lpstr>PowerPoint Presentation</vt:lpstr>
      <vt:lpstr>Are temperature and heat the same thing?</vt:lpstr>
      <vt:lpstr>Heat Energy Defined</vt:lpstr>
      <vt:lpstr>What is a unit?</vt:lpstr>
      <vt:lpstr>What are the units of temperature?</vt:lpstr>
      <vt:lpstr>What are the units of heat energy?</vt:lpstr>
      <vt:lpstr>Let’s Begin Experiment 1</vt:lpstr>
      <vt:lpstr>Video of Apparatus Setup </vt:lpstr>
      <vt:lpstr>Data Collection on Lab Sheet</vt:lpstr>
      <vt:lpstr>Metal Bar Temperature: Before</vt:lpstr>
      <vt:lpstr>Form Your Hypothesis</vt:lpstr>
      <vt:lpstr>Metal Bar Temperature: During</vt:lpstr>
      <vt:lpstr>Take Reading 1</vt:lpstr>
      <vt:lpstr>Take Reading 2 (at next bell)</vt:lpstr>
      <vt:lpstr>Metal Bar Temperature: During</vt:lpstr>
      <vt:lpstr>Take Reading 3 (at next bell)</vt:lpstr>
      <vt:lpstr>Take Reading 4 (at next bell)</vt:lpstr>
      <vt:lpstr>Metal Bar Temperature: During</vt:lpstr>
      <vt:lpstr>Take Reading 5 (at next bell)</vt:lpstr>
      <vt:lpstr>Take Reading 6 (at next bell)</vt:lpstr>
      <vt:lpstr>Lab Sheet Observation 3</vt:lpstr>
      <vt:lpstr>What Happened in Experiment 1?</vt:lpstr>
      <vt:lpstr>What is Heat Transfer?</vt:lpstr>
      <vt:lpstr>What is an Insulator?</vt:lpstr>
      <vt:lpstr>Label Diagram for Experiment 1</vt:lpstr>
      <vt:lpstr>PowerPoint Presentation</vt:lpstr>
      <vt:lpstr>Let’s Begin Experiment 2</vt:lpstr>
      <vt:lpstr>Metal Bar Temperature: Before</vt:lpstr>
      <vt:lpstr>Form Your Hypothesis</vt:lpstr>
      <vt:lpstr>Data Collection</vt:lpstr>
      <vt:lpstr>Take Reading 1</vt:lpstr>
      <vt:lpstr>Take Reading 2 (at next bell)</vt:lpstr>
      <vt:lpstr>Metal Bar Temperature: During</vt:lpstr>
      <vt:lpstr>Take Reading 3 (at next bell)</vt:lpstr>
      <vt:lpstr>Take Reading 4 (at next bell)</vt:lpstr>
      <vt:lpstr>Metal Bar Temperature: During</vt:lpstr>
      <vt:lpstr>Take Reading 5 (at next bell)</vt:lpstr>
      <vt:lpstr>Take Reading 6 (at next bell)</vt:lpstr>
      <vt:lpstr>Lab Sheet Observation 5</vt:lpstr>
      <vt:lpstr>What Happened in Experiment 2?</vt:lpstr>
      <vt:lpstr>Compare Experiments 1 &amp; 2</vt:lpstr>
      <vt:lpstr>Lab Sheet Observation 7</vt:lpstr>
      <vt:lpstr>PowerPoint Presentation</vt:lpstr>
      <vt:lpstr>Knowledge Check</vt:lpstr>
      <vt:lpstr> What must be present to have heat transfer or flow? </vt:lpstr>
      <vt:lpstr>Are Heat and Temperature the same thing? </vt:lpstr>
      <vt:lpstr>Which direction does heat transfer?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ghmIRC110_2</dc:creator>
  <cp:lastModifiedBy>Vicki A Foust</cp:lastModifiedBy>
  <cp:revision>169</cp:revision>
  <cp:lastPrinted>2017-08-23T21:21:58Z</cp:lastPrinted>
  <dcterms:created xsi:type="dcterms:W3CDTF">2016-12-01T17:19:32Z</dcterms:created>
  <dcterms:modified xsi:type="dcterms:W3CDTF">2017-10-04T19:47:50Z</dcterms:modified>
</cp:coreProperties>
</file>