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60" r:id="rId1"/>
  </p:sldMasterIdLst>
  <p:notesMasterIdLst>
    <p:notesMasterId r:id="rId36"/>
  </p:notesMasterIdLst>
  <p:handoutMasterIdLst>
    <p:handoutMasterId r:id="rId37"/>
  </p:handoutMasterIdLst>
  <p:sldIdLst>
    <p:sldId id="256" r:id="rId2"/>
    <p:sldId id="279" r:id="rId3"/>
    <p:sldId id="280" r:id="rId4"/>
    <p:sldId id="281" r:id="rId5"/>
    <p:sldId id="282" r:id="rId6"/>
    <p:sldId id="285" r:id="rId7"/>
    <p:sldId id="286" r:id="rId8"/>
    <p:sldId id="289" r:id="rId9"/>
    <p:sldId id="257" r:id="rId10"/>
    <p:sldId id="258" r:id="rId11"/>
    <p:sldId id="259" r:id="rId12"/>
    <p:sldId id="260"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61" r:id="rId26"/>
    <p:sldId id="262" r:id="rId27"/>
    <p:sldId id="283" r:id="rId28"/>
    <p:sldId id="277" r:id="rId29"/>
    <p:sldId id="278" r:id="rId30"/>
    <p:sldId id="275" r:id="rId31"/>
    <p:sldId id="276" r:id="rId32"/>
    <p:sldId id="284" r:id="rId33"/>
    <p:sldId id="287" r:id="rId34"/>
    <p:sldId id="288" r:id="rId35"/>
  </p:sldIdLst>
  <p:sldSz cx="9144000" cy="5143500" type="screen16x9"/>
  <p:notesSz cx="9296400" cy="7010400"/>
  <p:embeddedFontLst>
    <p:embeddedFont>
      <p:font typeface="Calibri" panose="020F0502020204030204" pitchFamily="34" charset="0"/>
      <p:regular r:id="rId38"/>
      <p:bold r:id="rId39"/>
      <p:italic r:id="rId40"/>
      <p:boldItalic r:id="rId41"/>
    </p:embeddedFont>
    <p:embeddedFont>
      <p:font typeface="Trebuchet MS" panose="020B0703020202090204" pitchFamily="34" charset="0"/>
      <p:regular r:id="rId42"/>
      <p:bold r:id="rId43"/>
      <p:italic r:id="rId44"/>
      <p:boldItalic r:id="rId4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userDrawn="1">
          <p15:clr>
            <a:srgbClr val="A4A3A4"/>
          </p15:clr>
        </p15:guide>
        <p15:guide id="2" pos="285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18"/>
  </p:normalViewPr>
  <p:slideViewPr>
    <p:cSldViewPr snapToGrid="0" showGuides="1">
      <p:cViewPr varScale="1">
        <p:scale>
          <a:sx n="118" d="100"/>
          <a:sy n="118" d="100"/>
        </p:scale>
        <p:origin x="840" y="192"/>
      </p:cViewPr>
      <p:guideLst>
        <p:guide orient="horz" pos="1620"/>
        <p:guide pos="285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2.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5.fntdata"/><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font" Target="fonts/font3.fntdata"/><Relationship Id="rId45" Type="http://schemas.openxmlformats.org/officeDocument/2006/relationships/font" Target="fonts/font8.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6.fntdata"/><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1.fntdata"/><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4029282" cy="351957"/>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5265014" y="0"/>
            <a:ext cx="4029282" cy="351957"/>
          </a:xfrm>
          <a:prstGeom prst="rect">
            <a:avLst/>
          </a:prstGeom>
        </p:spPr>
        <p:txBody>
          <a:bodyPr vert="horz" lIns="91440" tIns="45720" rIns="91440" bIns="45720" rtlCol="0"/>
          <a:lstStyle>
            <a:lvl1pPr algn="r">
              <a:defRPr sz="1200"/>
            </a:lvl1pPr>
          </a:lstStyle>
          <a:p>
            <a:fld id="{A29AF50C-529D-418E-B501-8BCF54E2AF7D}" type="datetimeFigureOut">
              <a:rPr lang="en-US" smtClean="0"/>
              <a:t>9/4/18</a:t>
            </a:fld>
            <a:endParaRPr lang="en-US"/>
          </a:p>
        </p:txBody>
      </p:sp>
      <p:sp>
        <p:nvSpPr>
          <p:cNvPr id="4" name="Footer Placeholder 3"/>
          <p:cNvSpPr>
            <a:spLocks noGrp="1"/>
          </p:cNvSpPr>
          <p:nvPr>
            <p:ph type="ftr" sz="quarter" idx="2"/>
          </p:nvPr>
        </p:nvSpPr>
        <p:spPr>
          <a:xfrm>
            <a:off x="1" y="6658444"/>
            <a:ext cx="4029282" cy="35195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5265014" y="6658444"/>
            <a:ext cx="4029282" cy="351957"/>
          </a:xfrm>
          <a:prstGeom prst="rect">
            <a:avLst/>
          </a:prstGeom>
        </p:spPr>
        <p:txBody>
          <a:bodyPr vert="horz" lIns="91440" tIns="45720" rIns="91440" bIns="45720" rtlCol="0" anchor="b"/>
          <a:lstStyle>
            <a:lvl1pPr algn="r">
              <a:defRPr sz="1200"/>
            </a:lvl1pPr>
          </a:lstStyle>
          <a:p>
            <a:fld id="{DF86411C-7BF0-4324-9428-6AB46E70CFD5}" type="slidenum">
              <a:rPr lang="en-US" smtClean="0"/>
              <a:t>‹#›</a:t>
            </a:fld>
            <a:endParaRPr lang="en-US"/>
          </a:p>
        </p:txBody>
      </p:sp>
    </p:spTree>
    <p:extLst>
      <p:ext uri="{BB962C8B-B14F-4D97-AF65-F5344CB8AC3E}">
        <p14:creationId xmlns:p14="http://schemas.microsoft.com/office/powerpoint/2010/main" val="276511890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2311400" y="525463"/>
            <a:ext cx="4675188" cy="26289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Shape 4"/>
          <p:cNvSpPr txBox="1">
            <a:spLocks noGrp="1"/>
          </p:cNvSpPr>
          <p:nvPr>
            <p:ph type="body" idx="1"/>
          </p:nvPr>
        </p:nvSpPr>
        <p:spPr>
          <a:xfrm>
            <a:off x="929640" y="3329940"/>
            <a:ext cx="7437120" cy="3154680"/>
          </a:xfrm>
          <a:prstGeom prst="rect">
            <a:avLst/>
          </a:prstGeom>
          <a:noFill/>
          <a:ln>
            <a:noFill/>
          </a:ln>
        </p:spPr>
        <p:txBody>
          <a:bodyPr spcFirstLastPara="1" wrap="square" lIns="93162" tIns="93162" rIns="93162" bIns="93162"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762437044"/>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Shape 55"/>
          <p:cNvSpPr>
            <a:spLocks noGrp="1" noRot="1" noChangeAspect="1"/>
          </p:cNvSpPr>
          <p:nvPr>
            <p:ph type="sldImg" idx="2"/>
          </p:nvPr>
        </p:nvSpPr>
        <p:spPr>
          <a:xfrm>
            <a:off x="2311400" y="525463"/>
            <a:ext cx="4673600" cy="26289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6" name="Shape 56"/>
          <p:cNvSpPr txBox="1">
            <a:spLocks noGrp="1"/>
          </p:cNvSpPr>
          <p:nvPr>
            <p:ph type="body" idx="1"/>
          </p:nvPr>
        </p:nvSpPr>
        <p:spPr>
          <a:xfrm>
            <a:off x="929640" y="3329940"/>
            <a:ext cx="7437120" cy="3154680"/>
          </a:xfrm>
          <a:prstGeom prst="rect">
            <a:avLst/>
          </a:prstGeom>
        </p:spPr>
        <p:txBody>
          <a:bodyPr spcFirstLastPara="1" wrap="square" lIns="93162" tIns="93162" rIns="93162" bIns="93162" anchor="t" anchorCtr="0">
            <a:noAutofit/>
          </a:bodyPr>
          <a:lstStyle/>
          <a:p>
            <a:pPr marL="0" indent="0">
              <a:buNone/>
            </a:pPr>
            <a:endParaRPr/>
          </a:p>
        </p:txBody>
      </p:sp>
    </p:spTree>
    <p:extLst>
      <p:ext uri="{BB962C8B-B14F-4D97-AF65-F5344CB8AC3E}">
        <p14:creationId xmlns:p14="http://schemas.microsoft.com/office/powerpoint/2010/main" val="27787313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Shape 131"/>
          <p:cNvSpPr>
            <a:spLocks noGrp="1" noRot="1" noChangeAspect="1"/>
          </p:cNvSpPr>
          <p:nvPr>
            <p:ph type="sldImg" idx="2"/>
          </p:nvPr>
        </p:nvSpPr>
        <p:spPr>
          <a:xfrm>
            <a:off x="2311400" y="525463"/>
            <a:ext cx="4673600" cy="26289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2" name="Shape 132"/>
          <p:cNvSpPr txBox="1">
            <a:spLocks noGrp="1"/>
          </p:cNvSpPr>
          <p:nvPr>
            <p:ph type="body" idx="1"/>
          </p:nvPr>
        </p:nvSpPr>
        <p:spPr>
          <a:xfrm>
            <a:off x="929640" y="3329940"/>
            <a:ext cx="7437120" cy="3154680"/>
          </a:xfrm>
          <a:prstGeom prst="rect">
            <a:avLst/>
          </a:prstGeom>
        </p:spPr>
        <p:txBody>
          <a:bodyPr spcFirstLastPara="1" wrap="square" lIns="93162" tIns="93162" rIns="93162" bIns="93162" anchor="t" anchorCtr="0">
            <a:noAutofit/>
          </a:bodyPr>
          <a:lstStyle/>
          <a:p>
            <a:pPr marL="0" indent="0">
              <a:buClr>
                <a:schemeClr val="dk2"/>
              </a:buClr>
              <a:buNone/>
            </a:pPr>
            <a:r>
              <a:rPr lang="en" sz="1800">
                <a:solidFill>
                  <a:schemeClr val="dk2"/>
                </a:solidFill>
                <a:latin typeface="Calibri"/>
                <a:ea typeface="Calibri"/>
                <a:cs typeface="Calibri"/>
                <a:sym typeface="Calibri"/>
              </a:rPr>
              <a:t>Energy is radiated through the sun —- energy is then produced from that Sun’s inner core —-is processed through nuclear fusion </a:t>
            </a:r>
            <a:endParaRPr sz="1800">
              <a:solidFill>
                <a:schemeClr val="dk2"/>
              </a:solidFill>
              <a:latin typeface="Calibri"/>
              <a:ea typeface="Calibri"/>
              <a:cs typeface="Calibri"/>
              <a:sym typeface="Calibri"/>
            </a:endParaRPr>
          </a:p>
          <a:p>
            <a:pPr marL="465887" indent="-323533">
              <a:buClr>
                <a:schemeClr val="dk2"/>
              </a:buClr>
              <a:buSzPts val="1400"/>
              <a:buChar char="-"/>
            </a:pPr>
            <a:r>
              <a:rPr lang="en" sz="1800">
                <a:solidFill>
                  <a:schemeClr val="dk2"/>
                </a:solidFill>
                <a:latin typeface="Calibri"/>
                <a:ea typeface="Calibri"/>
                <a:cs typeface="Calibri"/>
                <a:sym typeface="Calibri"/>
              </a:rPr>
              <a:t>Accounts for less that one percent of the nation’s energy </a:t>
            </a:r>
            <a:endParaRPr sz="1800">
              <a:solidFill>
                <a:schemeClr val="dk2"/>
              </a:solidFill>
              <a:latin typeface="Calibri"/>
              <a:ea typeface="Calibri"/>
              <a:cs typeface="Calibri"/>
              <a:sym typeface="Calibri"/>
            </a:endParaRPr>
          </a:p>
          <a:p>
            <a:pPr marL="465887" indent="-323533">
              <a:buClr>
                <a:schemeClr val="dk2"/>
              </a:buClr>
              <a:buSzPts val="1400"/>
              <a:buChar char="-"/>
            </a:pPr>
            <a:r>
              <a:rPr lang="en" sz="1800" b="1">
                <a:solidFill>
                  <a:schemeClr val="dk2"/>
                </a:solidFill>
                <a:latin typeface="Calibri"/>
                <a:ea typeface="Calibri"/>
                <a:cs typeface="Calibri"/>
                <a:sym typeface="Calibri"/>
              </a:rPr>
              <a:t>Pros:</a:t>
            </a:r>
            <a:r>
              <a:rPr lang="en" sz="1800">
                <a:solidFill>
                  <a:schemeClr val="dk2"/>
                </a:solidFill>
                <a:latin typeface="Calibri"/>
                <a:ea typeface="Calibri"/>
                <a:cs typeface="Calibri"/>
                <a:sym typeface="Calibri"/>
              </a:rPr>
              <a:t> does not pollute the environment   </a:t>
            </a:r>
            <a:endParaRPr sz="1800">
              <a:solidFill>
                <a:schemeClr val="dk2"/>
              </a:solidFill>
              <a:latin typeface="Calibri"/>
              <a:ea typeface="Calibri"/>
              <a:cs typeface="Calibri"/>
              <a:sym typeface="Calibri"/>
            </a:endParaRPr>
          </a:p>
          <a:p>
            <a:pPr marL="0" indent="0">
              <a:buClr>
                <a:schemeClr val="dk2"/>
              </a:buClr>
              <a:buNone/>
            </a:pPr>
            <a:r>
              <a:rPr lang="en" sz="1800">
                <a:solidFill>
                  <a:schemeClr val="dk2"/>
                </a:solidFill>
                <a:latin typeface="Calibri"/>
                <a:ea typeface="Calibri"/>
                <a:cs typeface="Calibri"/>
                <a:sym typeface="Calibri"/>
              </a:rPr>
              <a:t>         Cannot be controlled by any one nation or industry </a:t>
            </a:r>
            <a:endParaRPr sz="1800">
              <a:solidFill>
                <a:schemeClr val="dk2"/>
              </a:solidFill>
              <a:latin typeface="Calibri"/>
              <a:ea typeface="Calibri"/>
              <a:cs typeface="Calibri"/>
              <a:sym typeface="Calibri"/>
            </a:endParaRPr>
          </a:p>
          <a:p>
            <a:pPr marL="0" indent="0">
              <a:buClr>
                <a:schemeClr val="dk2"/>
              </a:buClr>
              <a:buNone/>
            </a:pPr>
            <a:r>
              <a:rPr lang="en" sz="1800" b="1">
                <a:solidFill>
                  <a:schemeClr val="dk2"/>
                </a:solidFill>
                <a:latin typeface="Calibri"/>
                <a:ea typeface="Calibri"/>
                <a:cs typeface="Calibri"/>
                <a:sym typeface="Calibri"/>
              </a:rPr>
              <a:t>         Cons: </a:t>
            </a:r>
            <a:r>
              <a:rPr lang="en" sz="1800">
                <a:solidFill>
                  <a:schemeClr val="dk2"/>
                </a:solidFill>
                <a:latin typeface="Calibri"/>
                <a:ea typeface="Calibri"/>
                <a:cs typeface="Calibri"/>
                <a:sym typeface="Calibri"/>
              </a:rPr>
              <a:t>Sun does not deliver energy to any one place at any one time </a:t>
            </a:r>
            <a:endParaRPr sz="1800">
              <a:solidFill>
                <a:schemeClr val="dk2"/>
              </a:solidFill>
              <a:latin typeface="Calibri"/>
              <a:ea typeface="Calibri"/>
              <a:cs typeface="Calibri"/>
              <a:sym typeface="Calibri"/>
            </a:endParaRPr>
          </a:p>
          <a:p>
            <a:pPr marL="0" indent="0">
              <a:buClr>
                <a:schemeClr val="dk2"/>
              </a:buClr>
              <a:buNone/>
            </a:pPr>
            <a:endParaRPr>
              <a:solidFill>
                <a:schemeClr val="dk2"/>
              </a:solidFill>
            </a:endParaRPr>
          </a:p>
          <a:p>
            <a:pPr marL="0" indent="0">
              <a:buNone/>
            </a:pPr>
            <a:endParaRPr/>
          </a:p>
        </p:txBody>
      </p:sp>
    </p:spTree>
    <p:extLst>
      <p:ext uri="{BB962C8B-B14F-4D97-AF65-F5344CB8AC3E}">
        <p14:creationId xmlns:p14="http://schemas.microsoft.com/office/powerpoint/2010/main" val="11577517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Shape 137"/>
          <p:cNvSpPr>
            <a:spLocks noGrp="1" noRot="1" noChangeAspect="1"/>
          </p:cNvSpPr>
          <p:nvPr>
            <p:ph type="sldImg" idx="2"/>
          </p:nvPr>
        </p:nvSpPr>
        <p:spPr>
          <a:xfrm>
            <a:off x="2311400" y="525463"/>
            <a:ext cx="4673600" cy="26289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8" name="Shape 138"/>
          <p:cNvSpPr txBox="1">
            <a:spLocks noGrp="1"/>
          </p:cNvSpPr>
          <p:nvPr>
            <p:ph type="body" idx="1"/>
          </p:nvPr>
        </p:nvSpPr>
        <p:spPr>
          <a:xfrm>
            <a:off x="929640" y="3329940"/>
            <a:ext cx="7437120" cy="3154680"/>
          </a:xfrm>
          <a:prstGeom prst="rect">
            <a:avLst/>
          </a:prstGeom>
        </p:spPr>
        <p:txBody>
          <a:bodyPr spcFirstLastPara="1" wrap="square" lIns="93162" tIns="93162" rIns="93162" bIns="93162" anchor="t" anchorCtr="0">
            <a:noAutofit/>
          </a:bodyPr>
          <a:lstStyle/>
          <a:p>
            <a:pPr marL="0" indent="0">
              <a:buNone/>
            </a:pPr>
            <a:endParaRPr/>
          </a:p>
        </p:txBody>
      </p:sp>
    </p:spTree>
    <p:extLst>
      <p:ext uri="{BB962C8B-B14F-4D97-AF65-F5344CB8AC3E}">
        <p14:creationId xmlns:p14="http://schemas.microsoft.com/office/powerpoint/2010/main" val="37754136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Shape 145"/>
          <p:cNvSpPr>
            <a:spLocks noGrp="1" noRot="1" noChangeAspect="1"/>
          </p:cNvSpPr>
          <p:nvPr>
            <p:ph type="sldImg" idx="2"/>
          </p:nvPr>
        </p:nvSpPr>
        <p:spPr>
          <a:xfrm>
            <a:off x="2311400" y="525463"/>
            <a:ext cx="4673600" cy="26289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6" name="Shape 146"/>
          <p:cNvSpPr txBox="1">
            <a:spLocks noGrp="1"/>
          </p:cNvSpPr>
          <p:nvPr>
            <p:ph type="body" idx="1"/>
          </p:nvPr>
        </p:nvSpPr>
        <p:spPr>
          <a:xfrm>
            <a:off x="929640" y="3329940"/>
            <a:ext cx="7437120" cy="3154680"/>
          </a:xfrm>
          <a:prstGeom prst="rect">
            <a:avLst/>
          </a:prstGeom>
        </p:spPr>
        <p:txBody>
          <a:bodyPr spcFirstLastPara="1" wrap="square" lIns="93162" tIns="93162" rIns="93162" bIns="93162" anchor="t" anchorCtr="0">
            <a:noAutofit/>
          </a:bodyPr>
          <a:lstStyle/>
          <a:p>
            <a:pPr marL="0" indent="0">
              <a:buClr>
                <a:schemeClr val="dk2"/>
              </a:buClr>
              <a:buNone/>
            </a:pPr>
            <a:r>
              <a:rPr lang="en" sz="3100">
                <a:solidFill>
                  <a:schemeClr val="dk1"/>
                </a:solidFill>
                <a:latin typeface="Times New Roman"/>
                <a:ea typeface="Times New Roman"/>
                <a:cs typeface="Times New Roman"/>
                <a:sym typeface="Times New Roman"/>
              </a:rPr>
              <a:t>Process: sun draws moisture up from the oceans and rivers, and this moisture condenses into clouds. The moisture is released from the clouds as rain or snow</a:t>
            </a:r>
            <a:endParaRPr sz="3100">
              <a:solidFill>
                <a:schemeClr val="dk1"/>
              </a:solidFill>
              <a:latin typeface="Times New Roman"/>
              <a:ea typeface="Times New Roman"/>
              <a:cs typeface="Times New Roman"/>
              <a:sym typeface="Times New Roman"/>
            </a:endParaRPr>
          </a:p>
          <a:p>
            <a:pPr marL="0" indent="0">
              <a:buClr>
                <a:schemeClr val="dk2"/>
              </a:buClr>
              <a:buNone/>
            </a:pPr>
            <a:r>
              <a:rPr lang="en" sz="3100">
                <a:solidFill>
                  <a:schemeClr val="dk1"/>
                </a:solidFill>
                <a:latin typeface="Times New Roman"/>
                <a:ea typeface="Times New Roman"/>
                <a:cs typeface="Times New Roman"/>
                <a:sym typeface="Times New Roman"/>
              </a:rPr>
              <a:t>Hydropower can provide anywhere between 5 and 10 percent of the country’s electricity</a:t>
            </a:r>
            <a:endParaRPr sz="3100">
              <a:solidFill>
                <a:schemeClr val="dk1"/>
              </a:solidFill>
              <a:latin typeface="Times New Roman"/>
              <a:ea typeface="Times New Roman"/>
              <a:cs typeface="Times New Roman"/>
              <a:sym typeface="Times New Roman"/>
            </a:endParaRPr>
          </a:p>
          <a:p>
            <a:pPr marL="0" indent="0">
              <a:buClr>
                <a:schemeClr val="dk2"/>
              </a:buClr>
              <a:buNone/>
            </a:pPr>
            <a:endParaRPr sz="1800">
              <a:solidFill>
                <a:schemeClr val="dk1"/>
              </a:solidFill>
              <a:latin typeface="Calibri"/>
              <a:ea typeface="Calibri"/>
              <a:cs typeface="Calibri"/>
              <a:sym typeface="Calibri"/>
            </a:endParaRPr>
          </a:p>
          <a:p>
            <a:pPr marL="0" indent="0">
              <a:buClr>
                <a:schemeClr val="dk2"/>
              </a:buClr>
              <a:buNone/>
            </a:pPr>
            <a:r>
              <a:rPr lang="en" sz="3100" b="1">
                <a:solidFill>
                  <a:schemeClr val="dk1"/>
                </a:solidFill>
                <a:latin typeface="Times New Roman"/>
                <a:ea typeface="Times New Roman"/>
                <a:cs typeface="Times New Roman"/>
                <a:sym typeface="Times New Roman"/>
              </a:rPr>
              <a:t>Pros: </a:t>
            </a:r>
            <a:r>
              <a:rPr lang="en" sz="3100">
                <a:solidFill>
                  <a:schemeClr val="dk1"/>
                </a:solidFill>
                <a:latin typeface="Times New Roman"/>
                <a:ea typeface="Times New Roman"/>
                <a:cs typeface="Times New Roman"/>
                <a:sym typeface="Times New Roman"/>
              </a:rPr>
              <a:t>cheapest way to generate electricity in the United States     Cheaper than electricity from coal or nuclear plants   Produces no air pollution         </a:t>
            </a:r>
            <a:endParaRPr sz="3100">
              <a:solidFill>
                <a:schemeClr val="dk1"/>
              </a:solidFill>
              <a:latin typeface="Times New Roman"/>
              <a:ea typeface="Times New Roman"/>
              <a:cs typeface="Times New Roman"/>
              <a:sym typeface="Times New Roman"/>
            </a:endParaRPr>
          </a:p>
          <a:p>
            <a:pPr marL="0" indent="0">
              <a:buClr>
                <a:schemeClr val="dk2"/>
              </a:buClr>
              <a:buNone/>
            </a:pPr>
            <a:r>
              <a:rPr lang="en" sz="3100" b="1">
                <a:solidFill>
                  <a:schemeClr val="dk1"/>
                </a:solidFill>
                <a:latin typeface="Times New Roman"/>
                <a:ea typeface="Times New Roman"/>
                <a:cs typeface="Times New Roman"/>
                <a:sym typeface="Times New Roman"/>
              </a:rPr>
              <a:t>Cons: </a:t>
            </a:r>
            <a:r>
              <a:rPr lang="en" sz="3100">
                <a:solidFill>
                  <a:schemeClr val="dk1"/>
                </a:solidFill>
                <a:latin typeface="Times New Roman"/>
                <a:ea typeface="Times New Roman"/>
                <a:cs typeface="Times New Roman"/>
                <a:sym typeface="Times New Roman"/>
              </a:rPr>
              <a:t>alters water patterns within dams </a:t>
            </a:r>
            <a:endParaRPr sz="3100">
              <a:solidFill>
                <a:schemeClr val="dk1"/>
              </a:solidFill>
              <a:latin typeface="Times New Roman"/>
              <a:ea typeface="Times New Roman"/>
              <a:cs typeface="Times New Roman"/>
              <a:sym typeface="Times New Roman"/>
            </a:endParaRPr>
          </a:p>
          <a:p>
            <a:pPr marL="0" indent="0">
              <a:buClr>
                <a:schemeClr val="dk2"/>
              </a:buClr>
              <a:buNone/>
            </a:pPr>
            <a:r>
              <a:rPr lang="en" sz="3100">
                <a:solidFill>
                  <a:schemeClr val="dk1"/>
                </a:solidFill>
                <a:latin typeface="Times New Roman"/>
                <a:ea typeface="Times New Roman"/>
                <a:cs typeface="Times New Roman"/>
                <a:sym typeface="Times New Roman"/>
              </a:rPr>
              <a:t>wildlife and natural resources are affected </a:t>
            </a:r>
            <a:endParaRPr sz="3100">
              <a:solidFill>
                <a:schemeClr val="dk1"/>
              </a:solidFill>
              <a:latin typeface="Times New Roman"/>
              <a:ea typeface="Times New Roman"/>
              <a:cs typeface="Times New Roman"/>
              <a:sym typeface="Times New Roman"/>
            </a:endParaRPr>
          </a:p>
          <a:p>
            <a:pPr marL="0" indent="0">
              <a:buClr>
                <a:schemeClr val="dk2"/>
              </a:buClr>
              <a:buNone/>
            </a:pPr>
            <a:endParaRPr sz="3100">
              <a:solidFill>
                <a:schemeClr val="dk1"/>
              </a:solidFill>
              <a:latin typeface="Times New Roman"/>
              <a:ea typeface="Times New Roman"/>
              <a:cs typeface="Times New Roman"/>
              <a:sym typeface="Times New Roman"/>
            </a:endParaRPr>
          </a:p>
          <a:p>
            <a:pPr marL="0" indent="0">
              <a:buNone/>
            </a:pPr>
            <a:endParaRPr/>
          </a:p>
        </p:txBody>
      </p:sp>
    </p:spTree>
    <p:extLst>
      <p:ext uri="{BB962C8B-B14F-4D97-AF65-F5344CB8AC3E}">
        <p14:creationId xmlns:p14="http://schemas.microsoft.com/office/powerpoint/2010/main" val="2787864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Shape 151"/>
          <p:cNvSpPr>
            <a:spLocks noGrp="1" noRot="1" noChangeAspect="1"/>
          </p:cNvSpPr>
          <p:nvPr>
            <p:ph type="sldImg" idx="2"/>
          </p:nvPr>
        </p:nvSpPr>
        <p:spPr>
          <a:xfrm>
            <a:off x="2311400" y="525463"/>
            <a:ext cx="4673600" cy="26289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2" name="Shape 152"/>
          <p:cNvSpPr txBox="1">
            <a:spLocks noGrp="1"/>
          </p:cNvSpPr>
          <p:nvPr>
            <p:ph type="body" idx="1"/>
          </p:nvPr>
        </p:nvSpPr>
        <p:spPr>
          <a:xfrm>
            <a:off x="929640" y="3329940"/>
            <a:ext cx="7437120" cy="3154680"/>
          </a:xfrm>
          <a:prstGeom prst="rect">
            <a:avLst/>
          </a:prstGeom>
        </p:spPr>
        <p:txBody>
          <a:bodyPr spcFirstLastPara="1" wrap="square" lIns="93162" tIns="93162" rIns="93162" bIns="93162" anchor="t" anchorCtr="0">
            <a:noAutofit/>
          </a:bodyPr>
          <a:lstStyle/>
          <a:p>
            <a:pPr marL="0" indent="0">
              <a:buNone/>
            </a:pPr>
            <a:endParaRPr/>
          </a:p>
        </p:txBody>
      </p:sp>
    </p:spTree>
    <p:extLst>
      <p:ext uri="{BB962C8B-B14F-4D97-AF65-F5344CB8AC3E}">
        <p14:creationId xmlns:p14="http://schemas.microsoft.com/office/powerpoint/2010/main" val="1148200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Shape 159"/>
          <p:cNvSpPr>
            <a:spLocks noGrp="1" noRot="1" noChangeAspect="1"/>
          </p:cNvSpPr>
          <p:nvPr>
            <p:ph type="sldImg" idx="2"/>
          </p:nvPr>
        </p:nvSpPr>
        <p:spPr>
          <a:xfrm>
            <a:off x="2311400" y="525463"/>
            <a:ext cx="4673600" cy="26289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0" name="Shape 160"/>
          <p:cNvSpPr txBox="1">
            <a:spLocks noGrp="1"/>
          </p:cNvSpPr>
          <p:nvPr>
            <p:ph type="body" idx="1"/>
          </p:nvPr>
        </p:nvSpPr>
        <p:spPr>
          <a:xfrm>
            <a:off x="929640" y="3329940"/>
            <a:ext cx="7437120" cy="3154680"/>
          </a:xfrm>
          <a:prstGeom prst="rect">
            <a:avLst/>
          </a:prstGeom>
        </p:spPr>
        <p:txBody>
          <a:bodyPr spcFirstLastPara="1" wrap="square" lIns="93162" tIns="93162" rIns="93162" bIns="93162" anchor="t" anchorCtr="0">
            <a:noAutofit/>
          </a:bodyPr>
          <a:lstStyle/>
          <a:p>
            <a:pPr marL="0" indent="0">
              <a:buNone/>
            </a:pPr>
            <a:endParaRPr/>
          </a:p>
        </p:txBody>
      </p:sp>
    </p:spTree>
    <p:extLst>
      <p:ext uri="{BB962C8B-B14F-4D97-AF65-F5344CB8AC3E}">
        <p14:creationId xmlns:p14="http://schemas.microsoft.com/office/powerpoint/2010/main" val="17808731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Shape 165"/>
          <p:cNvSpPr>
            <a:spLocks noGrp="1" noRot="1" noChangeAspect="1"/>
          </p:cNvSpPr>
          <p:nvPr>
            <p:ph type="sldImg" idx="2"/>
          </p:nvPr>
        </p:nvSpPr>
        <p:spPr>
          <a:xfrm>
            <a:off x="2311400" y="525463"/>
            <a:ext cx="4673600" cy="26289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6" name="Shape 166"/>
          <p:cNvSpPr txBox="1">
            <a:spLocks noGrp="1"/>
          </p:cNvSpPr>
          <p:nvPr>
            <p:ph type="body" idx="1"/>
          </p:nvPr>
        </p:nvSpPr>
        <p:spPr>
          <a:xfrm>
            <a:off x="929640" y="3329940"/>
            <a:ext cx="7437120" cy="3154680"/>
          </a:xfrm>
          <a:prstGeom prst="rect">
            <a:avLst/>
          </a:prstGeom>
        </p:spPr>
        <p:txBody>
          <a:bodyPr spcFirstLastPara="1" wrap="square" lIns="93162" tIns="93162" rIns="93162" bIns="93162" anchor="t" anchorCtr="0">
            <a:noAutofit/>
          </a:bodyPr>
          <a:lstStyle/>
          <a:p>
            <a:pPr marL="0" indent="0">
              <a:buNone/>
            </a:pPr>
            <a:endParaRPr/>
          </a:p>
        </p:txBody>
      </p:sp>
    </p:spTree>
    <p:extLst>
      <p:ext uri="{BB962C8B-B14F-4D97-AF65-F5344CB8AC3E}">
        <p14:creationId xmlns:p14="http://schemas.microsoft.com/office/powerpoint/2010/main" val="26785757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Shape 174"/>
          <p:cNvSpPr>
            <a:spLocks noGrp="1" noRot="1" noChangeAspect="1"/>
          </p:cNvSpPr>
          <p:nvPr>
            <p:ph type="sldImg" idx="2"/>
          </p:nvPr>
        </p:nvSpPr>
        <p:spPr>
          <a:xfrm>
            <a:off x="2311400" y="525463"/>
            <a:ext cx="4673600" cy="26289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5" name="Shape 175"/>
          <p:cNvSpPr txBox="1">
            <a:spLocks noGrp="1"/>
          </p:cNvSpPr>
          <p:nvPr>
            <p:ph type="body" idx="1"/>
          </p:nvPr>
        </p:nvSpPr>
        <p:spPr>
          <a:xfrm>
            <a:off x="929640" y="3329940"/>
            <a:ext cx="7437120" cy="3154680"/>
          </a:xfrm>
          <a:prstGeom prst="rect">
            <a:avLst/>
          </a:prstGeom>
        </p:spPr>
        <p:txBody>
          <a:bodyPr spcFirstLastPara="1" wrap="square" lIns="93162" tIns="93162" rIns="93162" bIns="93162" anchor="t" anchorCtr="0">
            <a:noAutofit/>
          </a:bodyPr>
          <a:lstStyle/>
          <a:p>
            <a:pPr marL="0" indent="0">
              <a:buNone/>
            </a:pPr>
            <a:endParaRPr/>
          </a:p>
        </p:txBody>
      </p:sp>
    </p:spTree>
    <p:extLst>
      <p:ext uri="{BB962C8B-B14F-4D97-AF65-F5344CB8AC3E}">
        <p14:creationId xmlns:p14="http://schemas.microsoft.com/office/powerpoint/2010/main" val="19296785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Shape 180"/>
          <p:cNvSpPr>
            <a:spLocks noGrp="1" noRot="1" noChangeAspect="1"/>
          </p:cNvSpPr>
          <p:nvPr>
            <p:ph type="sldImg" idx="2"/>
          </p:nvPr>
        </p:nvSpPr>
        <p:spPr>
          <a:xfrm>
            <a:off x="2311400" y="525463"/>
            <a:ext cx="4673600" cy="26289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1" name="Shape 181"/>
          <p:cNvSpPr txBox="1">
            <a:spLocks noGrp="1"/>
          </p:cNvSpPr>
          <p:nvPr>
            <p:ph type="body" idx="1"/>
          </p:nvPr>
        </p:nvSpPr>
        <p:spPr>
          <a:xfrm>
            <a:off x="929640" y="3329940"/>
            <a:ext cx="7437120" cy="3154680"/>
          </a:xfrm>
          <a:prstGeom prst="rect">
            <a:avLst/>
          </a:prstGeom>
        </p:spPr>
        <p:txBody>
          <a:bodyPr spcFirstLastPara="1" wrap="square" lIns="93162" tIns="93162" rIns="93162" bIns="93162" anchor="t" anchorCtr="0">
            <a:noAutofit/>
          </a:bodyPr>
          <a:lstStyle/>
          <a:p>
            <a:pPr marL="0" indent="0">
              <a:buNone/>
            </a:pPr>
            <a:endParaRPr/>
          </a:p>
        </p:txBody>
      </p:sp>
    </p:spTree>
    <p:extLst>
      <p:ext uri="{BB962C8B-B14F-4D97-AF65-F5344CB8AC3E}">
        <p14:creationId xmlns:p14="http://schemas.microsoft.com/office/powerpoint/2010/main" val="42714394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Shape 89"/>
          <p:cNvSpPr>
            <a:spLocks noGrp="1" noRot="1" noChangeAspect="1"/>
          </p:cNvSpPr>
          <p:nvPr>
            <p:ph type="sldImg" idx="2"/>
          </p:nvPr>
        </p:nvSpPr>
        <p:spPr>
          <a:xfrm>
            <a:off x="2311400" y="525463"/>
            <a:ext cx="4673600" cy="26289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0" name="Shape 90"/>
          <p:cNvSpPr txBox="1">
            <a:spLocks noGrp="1"/>
          </p:cNvSpPr>
          <p:nvPr>
            <p:ph type="body" idx="1"/>
          </p:nvPr>
        </p:nvSpPr>
        <p:spPr>
          <a:xfrm>
            <a:off x="929640" y="3329940"/>
            <a:ext cx="7437120" cy="3154680"/>
          </a:xfrm>
          <a:prstGeom prst="rect">
            <a:avLst/>
          </a:prstGeom>
        </p:spPr>
        <p:txBody>
          <a:bodyPr spcFirstLastPara="1" wrap="square" lIns="93162" tIns="93162" rIns="93162" bIns="93162" anchor="t" anchorCtr="0">
            <a:noAutofit/>
          </a:bodyPr>
          <a:lstStyle/>
          <a:p>
            <a:pPr marL="0" indent="0">
              <a:buClr>
                <a:schemeClr val="dk1"/>
              </a:buClr>
              <a:buNone/>
            </a:pPr>
            <a:r>
              <a:rPr lang="en" sz="2000" b="1">
                <a:solidFill>
                  <a:schemeClr val="dk1"/>
                </a:solidFill>
              </a:rPr>
              <a:t>How it works: </a:t>
            </a:r>
            <a:r>
              <a:rPr lang="en" sz="2000">
                <a:solidFill>
                  <a:schemeClr val="dk1"/>
                </a:solidFill>
              </a:rPr>
              <a:t>Petroleum is formed underground from decaying animal and plant material. Oil is burned under pressure to heat water to create steam to generate electricity. </a:t>
            </a:r>
            <a:endParaRPr sz="2000">
              <a:solidFill>
                <a:schemeClr val="dk1"/>
              </a:solidFill>
            </a:endParaRPr>
          </a:p>
          <a:p>
            <a:pPr marL="0" indent="0">
              <a:buClr>
                <a:schemeClr val="dk1"/>
              </a:buClr>
              <a:buNone/>
            </a:pPr>
            <a:r>
              <a:rPr lang="en" sz="2000" b="1">
                <a:solidFill>
                  <a:schemeClr val="dk1"/>
                </a:solidFill>
              </a:rPr>
              <a:t>Uses: </a:t>
            </a:r>
            <a:r>
              <a:rPr lang="en" sz="2000">
                <a:solidFill>
                  <a:schemeClr val="dk1"/>
                </a:solidFill>
              </a:rPr>
              <a:t>transportation, manufacturing</a:t>
            </a:r>
            <a:endParaRPr sz="2000">
              <a:solidFill>
                <a:schemeClr val="dk1"/>
              </a:solidFill>
            </a:endParaRPr>
          </a:p>
          <a:p>
            <a:pPr marL="0" indent="0">
              <a:buClr>
                <a:schemeClr val="dk1"/>
              </a:buClr>
              <a:buNone/>
            </a:pPr>
            <a:r>
              <a:rPr lang="en" sz="2000" i="1">
                <a:solidFill>
                  <a:schemeClr val="dk1"/>
                </a:solidFill>
              </a:rPr>
              <a:t>less than 1% of petroleum is used to generate electricity in the U.S.</a:t>
            </a:r>
            <a:endParaRPr sz="2000" i="1">
              <a:solidFill>
                <a:schemeClr val="dk1"/>
              </a:solidFill>
            </a:endParaRPr>
          </a:p>
          <a:p>
            <a:pPr marL="0" indent="0">
              <a:buClr>
                <a:schemeClr val="dk1"/>
              </a:buClr>
              <a:buNone/>
            </a:pPr>
            <a:r>
              <a:rPr lang="en" sz="1800" b="1">
                <a:solidFill>
                  <a:schemeClr val="dk1"/>
                </a:solidFill>
                <a:latin typeface="Calibri"/>
                <a:ea typeface="Calibri"/>
                <a:cs typeface="Calibri"/>
                <a:sym typeface="Calibri"/>
              </a:rPr>
              <a:t>Advantages</a:t>
            </a:r>
            <a:endParaRPr sz="1800" b="1">
              <a:solidFill>
                <a:schemeClr val="dk1"/>
              </a:solidFill>
              <a:latin typeface="Calibri"/>
              <a:ea typeface="Calibri"/>
              <a:cs typeface="Calibri"/>
              <a:sym typeface="Calibri"/>
            </a:endParaRPr>
          </a:p>
          <a:p>
            <a:pPr marL="0" indent="0">
              <a:buClr>
                <a:schemeClr val="dk1"/>
              </a:buClr>
              <a:buNone/>
            </a:pPr>
            <a:r>
              <a:rPr lang="en" sz="1800">
                <a:solidFill>
                  <a:schemeClr val="dk1"/>
                </a:solidFill>
                <a:latin typeface="Calibri"/>
                <a:ea typeface="Calibri"/>
                <a:cs typeface="Calibri"/>
                <a:sym typeface="Calibri"/>
              </a:rPr>
              <a:t>-easy to transport</a:t>
            </a:r>
            <a:endParaRPr sz="1800">
              <a:solidFill>
                <a:schemeClr val="dk1"/>
              </a:solidFill>
              <a:latin typeface="Calibri"/>
              <a:ea typeface="Calibri"/>
              <a:cs typeface="Calibri"/>
              <a:sym typeface="Calibri"/>
            </a:endParaRPr>
          </a:p>
          <a:p>
            <a:pPr marL="0" indent="0">
              <a:buClr>
                <a:schemeClr val="dk1"/>
              </a:buClr>
              <a:buNone/>
            </a:pPr>
            <a:r>
              <a:rPr lang="en" sz="1800">
                <a:solidFill>
                  <a:schemeClr val="dk1"/>
                </a:solidFill>
                <a:latin typeface="Calibri"/>
                <a:ea typeface="Calibri"/>
                <a:cs typeface="Calibri"/>
                <a:sym typeface="Calibri"/>
              </a:rPr>
              <a:t>-easy to extract;extracted at a low cost</a:t>
            </a:r>
            <a:endParaRPr sz="1800">
              <a:solidFill>
                <a:schemeClr val="dk1"/>
              </a:solidFill>
              <a:latin typeface="Calibri"/>
              <a:ea typeface="Calibri"/>
              <a:cs typeface="Calibri"/>
              <a:sym typeface="Calibri"/>
            </a:endParaRPr>
          </a:p>
          <a:p>
            <a:pPr marL="0" indent="0">
              <a:buClr>
                <a:schemeClr val="dk1"/>
              </a:buClr>
              <a:buNone/>
            </a:pPr>
            <a:r>
              <a:rPr lang="en" sz="1800">
                <a:solidFill>
                  <a:schemeClr val="dk1"/>
                </a:solidFill>
                <a:latin typeface="Calibri"/>
                <a:ea typeface="Calibri"/>
                <a:cs typeface="Calibri"/>
                <a:sym typeface="Calibri"/>
              </a:rPr>
              <a:t>-efficient in producing energy</a:t>
            </a:r>
            <a:endParaRPr sz="1800">
              <a:solidFill>
                <a:schemeClr val="dk1"/>
              </a:solidFill>
              <a:latin typeface="Calibri"/>
              <a:ea typeface="Calibri"/>
              <a:cs typeface="Calibri"/>
              <a:sym typeface="Calibri"/>
            </a:endParaRPr>
          </a:p>
          <a:p>
            <a:pPr marL="0" indent="0">
              <a:buClr>
                <a:schemeClr val="dk1"/>
              </a:buClr>
              <a:buNone/>
            </a:pPr>
            <a:r>
              <a:rPr lang="en" sz="1800">
                <a:solidFill>
                  <a:schemeClr val="dk1"/>
                </a:solidFill>
                <a:latin typeface="Calibri"/>
                <a:ea typeface="Calibri"/>
                <a:cs typeface="Calibri"/>
                <a:sym typeface="Calibri"/>
              </a:rPr>
              <a:t>-uses less pollution than coal</a:t>
            </a:r>
            <a:endParaRPr sz="1800">
              <a:solidFill>
                <a:schemeClr val="dk1"/>
              </a:solidFill>
              <a:latin typeface="Calibri"/>
              <a:ea typeface="Calibri"/>
              <a:cs typeface="Calibri"/>
              <a:sym typeface="Calibri"/>
            </a:endParaRPr>
          </a:p>
          <a:p>
            <a:pPr marL="0" indent="0">
              <a:buClr>
                <a:schemeClr val="dk1"/>
              </a:buClr>
              <a:buNone/>
            </a:pPr>
            <a:r>
              <a:rPr lang="en" sz="1800" b="1">
                <a:solidFill>
                  <a:schemeClr val="dk1"/>
                </a:solidFill>
                <a:latin typeface="Calibri"/>
                <a:ea typeface="Calibri"/>
                <a:cs typeface="Calibri"/>
                <a:sym typeface="Calibri"/>
              </a:rPr>
              <a:t>isadvantages</a:t>
            </a:r>
            <a:endParaRPr sz="1800" b="1">
              <a:solidFill>
                <a:schemeClr val="dk1"/>
              </a:solidFill>
              <a:latin typeface="Calibri"/>
              <a:ea typeface="Calibri"/>
              <a:cs typeface="Calibri"/>
              <a:sym typeface="Calibri"/>
            </a:endParaRPr>
          </a:p>
          <a:p>
            <a:pPr marL="0" indent="0">
              <a:buClr>
                <a:schemeClr val="dk1"/>
              </a:buClr>
              <a:buNone/>
            </a:pPr>
            <a:r>
              <a:rPr lang="en" sz="1800">
                <a:solidFill>
                  <a:schemeClr val="dk1"/>
                </a:solidFill>
                <a:latin typeface="Calibri"/>
                <a:ea typeface="Calibri"/>
                <a:cs typeface="Calibri"/>
                <a:sym typeface="Calibri"/>
              </a:rPr>
              <a:t>-resources are limited</a:t>
            </a:r>
            <a:endParaRPr sz="1800">
              <a:solidFill>
                <a:schemeClr val="dk1"/>
              </a:solidFill>
              <a:latin typeface="Calibri"/>
              <a:ea typeface="Calibri"/>
              <a:cs typeface="Calibri"/>
              <a:sym typeface="Calibri"/>
            </a:endParaRPr>
          </a:p>
          <a:p>
            <a:pPr marL="0" indent="0">
              <a:buClr>
                <a:schemeClr val="dk1"/>
              </a:buClr>
              <a:buNone/>
            </a:pPr>
            <a:r>
              <a:rPr lang="en" sz="1800">
                <a:solidFill>
                  <a:schemeClr val="dk1"/>
                </a:solidFill>
                <a:latin typeface="Calibri"/>
                <a:ea typeface="Calibri"/>
                <a:cs typeface="Calibri"/>
                <a:sym typeface="Calibri"/>
              </a:rPr>
              <a:t>-produces hazardous substances</a:t>
            </a:r>
            <a:endParaRPr sz="1800">
              <a:solidFill>
                <a:schemeClr val="dk1"/>
              </a:solidFill>
              <a:latin typeface="Calibri"/>
              <a:ea typeface="Calibri"/>
              <a:cs typeface="Calibri"/>
              <a:sym typeface="Calibri"/>
            </a:endParaRPr>
          </a:p>
          <a:p>
            <a:pPr marL="0" indent="0">
              <a:buClr>
                <a:schemeClr val="dk1"/>
              </a:buClr>
              <a:buNone/>
            </a:pPr>
            <a:r>
              <a:rPr lang="en" sz="1800">
                <a:solidFill>
                  <a:schemeClr val="dk1"/>
                </a:solidFill>
                <a:latin typeface="Calibri"/>
                <a:ea typeface="Calibri"/>
                <a:cs typeface="Calibri"/>
                <a:sym typeface="Calibri"/>
              </a:rPr>
              <a:t>-pollution: air and danger of water pollution through spills</a:t>
            </a:r>
            <a:endParaRPr sz="1800">
              <a:solidFill>
                <a:schemeClr val="dk1"/>
              </a:solidFill>
              <a:latin typeface="Calibri"/>
              <a:ea typeface="Calibri"/>
              <a:cs typeface="Calibri"/>
              <a:sym typeface="Calibri"/>
            </a:endParaRPr>
          </a:p>
          <a:p>
            <a:pPr marL="0" indent="0">
              <a:buClr>
                <a:schemeClr val="dk1"/>
              </a:buClr>
              <a:buNone/>
            </a:pPr>
            <a:r>
              <a:rPr lang="en" sz="1800">
                <a:solidFill>
                  <a:schemeClr val="dk1"/>
                </a:solidFill>
                <a:latin typeface="Calibri"/>
                <a:ea typeface="Calibri"/>
                <a:cs typeface="Calibri"/>
                <a:sym typeface="Calibri"/>
              </a:rPr>
              <a:t>-nonrenewable</a:t>
            </a:r>
            <a:endParaRPr sz="1800">
              <a:solidFill>
                <a:schemeClr val="dk1"/>
              </a:solidFill>
              <a:latin typeface="Calibri"/>
              <a:ea typeface="Calibri"/>
              <a:cs typeface="Calibri"/>
              <a:sym typeface="Calibri"/>
            </a:endParaRPr>
          </a:p>
          <a:p>
            <a:pPr marL="0" indent="0">
              <a:buClr>
                <a:schemeClr val="dk1"/>
              </a:buClr>
              <a:buNone/>
            </a:pPr>
            <a:endParaRPr sz="2000" i="1">
              <a:solidFill>
                <a:schemeClr val="dk1"/>
              </a:solidFill>
            </a:endParaRPr>
          </a:p>
          <a:p>
            <a:pPr marL="0" indent="0">
              <a:buClr>
                <a:schemeClr val="dk1"/>
              </a:buClr>
              <a:buNone/>
            </a:pPr>
            <a:endParaRPr sz="2000">
              <a:solidFill>
                <a:schemeClr val="dk1"/>
              </a:solidFill>
            </a:endParaRPr>
          </a:p>
          <a:p>
            <a:pPr marL="0" indent="0">
              <a:buClr>
                <a:schemeClr val="dk1"/>
              </a:buClr>
              <a:buNone/>
            </a:pPr>
            <a:endParaRPr>
              <a:solidFill>
                <a:schemeClr val="dk1"/>
              </a:solidFill>
            </a:endParaRPr>
          </a:p>
          <a:p>
            <a:pPr marL="0" indent="0">
              <a:buNone/>
            </a:pPr>
            <a:endParaRPr/>
          </a:p>
        </p:txBody>
      </p:sp>
    </p:spTree>
    <p:extLst>
      <p:ext uri="{BB962C8B-B14F-4D97-AF65-F5344CB8AC3E}">
        <p14:creationId xmlns:p14="http://schemas.microsoft.com/office/powerpoint/2010/main" val="29230919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Shape 95"/>
          <p:cNvSpPr>
            <a:spLocks noGrp="1" noRot="1" noChangeAspect="1"/>
          </p:cNvSpPr>
          <p:nvPr>
            <p:ph type="sldImg" idx="2"/>
          </p:nvPr>
        </p:nvSpPr>
        <p:spPr>
          <a:xfrm>
            <a:off x="2311400" y="525463"/>
            <a:ext cx="4673600" cy="26289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6" name="Shape 96"/>
          <p:cNvSpPr txBox="1">
            <a:spLocks noGrp="1"/>
          </p:cNvSpPr>
          <p:nvPr>
            <p:ph type="body" idx="1"/>
          </p:nvPr>
        </p:nvSpPr>
        <p:spPr>
          <a:xfrm>
            <a:off x="929640" y="3329940"/>
            <a:ext cx="7437120" cy="3154680"/>
          </a:xfrm>
          <a:prstGeom prst="rect">
            <a:avLst/>
          </a:prstGeom>
        </p:spPr>
        <p:txBody>
          <a:bodyPr spcFirstLastPara="1" wrap="square" lIns="93162" tIns="93162" rIns="93162" bIns="93162" anchor="t" anchorCtr="0">
            <a:noAutofit/>
          </a:bodyPr>
          <a:lstStyle/>
          <a:p>
            <a:pPr marL="0" indent="0">
              <a:buNone/>
            </a:pPr>
            <a:endParaRPr/>
          </a:p>
        </p:txBody>
      </p:sp>
    </p:spTree>
    <p:extLst>
      <p:ext uri="{BB962C8B-B14F-4D97-AF65-F5344CB8AC3E}">
        <p14:creationId xmlns:p14="http://schemas.microsoft.com/office/powerpoint/2010/main" val="4044935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Shape 61"/>
          <p:cNvSpPr>
            <a:spLocks noGrp="1" noRot="1" noChangeAspect="1"/>
          </p:cNvSpPr>
          <p:nvPr>
            <p:ph type="sldImg" idx="2"/>
          </p:nvPr>
        </p:nvSpPr>
        <p:spPr>
          <a:xfrm>
            <a:off x="2311400" y="525463"/>
            <a:ext cx="4673600" cy="26289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2" name="Shape 62"/>
          <p:cNvSpPr txBox="1">
            <a:spLocks noGrp="1"/>
          </p:cNvSpPr>
          <p:nvPr>
            <p:ph type="body" idx="1"/>
          </p:nvPr>
        </p:nvSpPr>
        <p:spPr>
          <a:xfrm>
            <a:off x="929640" y="3329940"/>
            <a:ext cx="7437120" cy="3154680"/>
          </a:xfrm>
          <a:prstGeom prst="rect">
            <a:avLst/>
          </a:prstGeom>
        </p:spPr>
        <p:txBody>
          <a:bodyPr spcFirstLastPara="1" wrap="square" lIns="93162" tIns="93162" rIns="93162" bIns="93162" anchor="t" anchorCtr="0">
            <a:noAutofit/>
          </a:bodyPr>
          <a:lstStyle/>
          <a:p>
            <a:pPr marL="0" indent="0">
              <a:buClr>
                <a:schemeClr val="dk1"/>
              </a:buClr>
              <a:buNone/>
            </a:pPr>
            <a:r>
              <a:rPr lang="en" sz="1800" b="1">
                <a:solidFill>
                  <a:schemeClr val="dk1"/>
                </a:solidFill>
                <a:latin typeface="Calibri"/>
                <a:ea typeface="Calibri"/>
                <a:cs typeface="Calibri"/>
                <a:sym typeface="Calibri"/>
              </a:rPr>
              <a:t>How it works: </a:t>
            </a:r>
            <a:r>
              <a:rPr lang="en" sz="1800">
                <a:solidFill>
                  <a:schemeClr val="dk1"/>
                </a:solidFill>
                <a:latin typeface="Calibri"/>
                <a:ea typeface="Calibri"/>
                <a:cs typeface="Calibri"/>
                <a:sym typeface="Calibri"/>
              </a:rPr>
              <a:t>Coal-fired plants produce electricity by burning coal in a boiler to produce steam. after the the steam is produced under tremendous pressure, it flows into a turbine, which spins a generator to create electricity.</a:t>
            </a:r>
            <a:endParaRPr/>
          </a:p>
        </p:txBody>
      </p:sp>
    </p:spTree>
    <p:extLst>
      <p:ext uri="{BB962C8B-B14F-4D97-AF65-F5344CB8AC3E}">
        <p14:creationId xmlns:p14="http://schemas.microsoft.com/office/powerpoint/2010/main" val="13834142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Shape 204"/>
          <p:cNvSpPr>
            <a:spLocks noGrp="1" noRot="1" noChangeAspect="1"/>
          </p:cNvSpPr>
          <p:nvPr>
            <p:ph type="sldImg" idx="2"/>
          </p:nvPr>
        </p:nvSpPr>
        <p:spPr>
          <a:xfrm>
            <a:off x="2311400" y="525463"/>
            <a:ext cx="4673600" cy="26289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5" name="Shape 205"/>
          <p:cNvSpPr txBox="1">
            <a:spLocks noGrp="1"/>
          </p:cNvSpPr>
          <p:nvPr>
            <p:ph type="body" idx="1"/>
          </p:nvPr>
        </p:nvSpPr>
        <p:spPr>
          <a:xfrm>
            <a:off x="929640" y="3329940"/>
            <a:ext cx="7437120" cy="3154680"/>
          </a:xfrm>
          <a:prstGeom prst="rect">
            <a:avLst/>
          </a:prstGeom>
        </p:spPr>
        <p:txBody>
          <a:bodyPr spcFirstLastPara="1" wrap="square" lIns="93162" tIns="93162" rIns="93162" bIns="93162" anchor="t" anchorCtr="0">
            <a:noAutofit/>
          </a:bodyPr>
          <a:lstStyle/>
          <a:p>
            <a:pPr marL="0" indent="0">
              <a:buNone/>
            </a:pPr>
            <a:endParaRPr/>
          </a:p>
        </p:txBody>
      </p:sp>
    </p:spTree>
    <p:extLst>
      <p:ext uri="{BB962C8B-B14F-4D97-AF65-F5344CB8AC3E}">
        <p14:creationId xmlns:p14="http://schemas.microsoft.com/office/powerpoint/2010/main" val="7065569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Shape 210"/>
          <p:cNvSpPr>
            <a:spLocks noGrp="1" noRot="1" noChangeAspect="1"/>
          </p:cNvSpPr>
          <p:nvPr>
            <p:ph type="sldImg" idx="2"/>
          </p:nvPr>
        </p:nvSpPr>
        <p:spPr>
          <a:xfrm>
            <a:off x="2311400" y="525463"/>
            <a:ext cx="4673600" cy="26289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1" name="Shape 211"/>
          <p:cNvSpPr txBox="1">
            <a:spLocks noGrp="1"/>
          </p:cNvSpPr>
          <p:nvPr>
            <p:ph type="body" idx="1"/>
          </p:nvPr>
        </p:nvSpPr>
        <p:spPr>
          <a:xfrm>
            <a:off x="929640" y="3329940"/>
            <a:ext cx="7437120" cy="3154680"/>
          </a:xfrm>
          <a:prstGeom prst="rect">
            <a:avLst/>
          </a:prstGeom>
        </p:spPr>
        <p:txBody>
          <a:bodyPr spcFirstLastPara="1" wrap="square" lIns="93162" tIns="93162" rIns="93162" bIns="93162" anchor="t" anchorCtr="0">
            <a:noAutofit/>
          </a:bodyPr>
          <a:lstStyle/>
          <a:p>
            <a:pPr marL="0" indent="0">
              <a:buNone/>
            </a:pPr>
            <a:endParaRPr/>
          </a:p>
        </p:txBody>
      </p:sp>
    </p:spTree>
    <p:extLst>
      <p:ext uri="{BB962C8B-B14F-4D97-AF65-F5344CB8AC3E}">
        <p14:creationId xmlns:p14="http://schemas.microsoft.com/office/powerpoint/2010/main" val="3138903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Shape 189"/>
          <p:cNvSpPr>
            <a:spLocks noGrp="1" noRot="1" noChangeAspect="1"/>
          </p:cNvSpPr>
          <p:nvPr>
            <p:ph type="sldImg" idx="2"/>
          </p:nvPr>
        </p:nvSpPr>
        <p:spPr>
          <a:xfrm>
            <a:off x="2311400" y="525463"/>
            <a:ext cx="4673600" cy="26289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0" name="Shape 190"/>
          <p:cNvSpPr txBox="1">
            <a:spLocks noGrp="1"/>
          </p:cNvSpPr>
          <p:nvPr>
            <p:ph type="body" idx="1"/>
          </p:nvPr>
        </p:nvSpPr>
        <p:spPr>
          <a:xfrm>
            <a:off x="929640" y="3329940"/>
            <a:ext cx="7437120" cy="3154680"/>
          </a:xfrm>
          <a:prstGeom prst="rect">
            <a:avLst/>
          </a:prstGeom>
        </p:spPr>
        <p:txBody>
          <a:bodyPr spcFirstLastPara="1" wrap="square" lIns="93162" tIns="93162" rIns="93162" bIns="93162" anchor="t" anchorCtr="0">
            <a:noAutofit/>
          </a:bodyPr>
          <a:lstStyle/>
          <a:p>
            <a:pPr marL="0" indent="0">
              <a:lnSpc>
                <a:spcPct val="115000"/>
              </a:lnSpc>
              <a:buClr>
                <a:schemeClr val="dk2"/>
              </a:buClr>
              <a:buNone/>
            </a:pPr>
            <a:r>
              <a:rPr lang="en" sz="1400" b="1">
                <a:solidFill>
                  <a:schemeClr val="dk2"/>
                </a:solidFill>
                <a:latin typeface="Times New Roman"/>
                <a:ea typeface="Times New Roman"/>
                <a:cs typeface="Times New Roman"/>
                <a:sym typeface="Times New Roman"/>
              </a:rPr>
              <a:t>Process</a:t>
            </a:r>
            <a:r>
              <a:rPr lang="en" sz="1400">
                <a:solidFill>
                  <a:schemeClr val="dk2"/>
                </a:solidFill>
                <a:latin typeface="Times New Roman"/>
                <a:ea typeface="Times New Roman"/>
                <a:cs typeface="Times New Roman"/>
                <a:sym typeface="Times New Roman"/>
              </a:rPr>
              <a:t>: store energy in the form of water → generated by releasing the stored water through turbines </a:t>
            </a:r>
            <a:endParaRPr sz="1400">
              <a:solidFill>
                <a:schemeClr val="dk2"/>
              </a:solidFill>
              <a:latin typeface="Times New Roman"/>
              <a:ea typeface="Times New Roman"/>
              <a:cs typeface="Times New Roman"/>
              <a:sym typeface="Times New Roman"/>
            </a:endParaRPr>
          </a:p>
          <a:p>
            <a:pPr marL="0" indent="0">
              <a:lnSpc>
                <a:spcPct val="115000"/>
              </a:lnSpc>
              <a:spcBef>
                <a:spcPts val="1630"/>
              </a:spcBef>
              <a:buClr>
                <a:schemeClr val="dk2"/>
              </a:buClr>
              <a:buNone/>
            </a:pPr>
            <a:r>
              <a:rPr lang="en" sz="1400" b="1">
                <a:solidFill>
                  <a:schemeClr val="dk2"/>
                </a:solidFill>
                <a:latin typeface="Times New Roman"/>
                <a:ea typeface="Times New Roman"/>
                <a:cs typeface="Times New Roman"/>
                <a:sym typeface="Times New Roman"/>
              </a:rPr>
              <a:t>Uses:</a:t>
            </a:r>
            <a:r>
              <a:rPr lang="en" sz="1400">
                <a:solidFill>
                  <a:schemeClr val="dk2"/>
                </a:solidFill>
                <a:latin typeface="Times New Roman"/>
                <a:ea typeface="Times New Roman"/>
                <a:cs typeface="Times New Roman"/>
                <a:sym typeface="Times New Roman"/>
              </a:rPr>
              <a:t> </a:t>
            </a:r>
            <a:endParaRPr sz="1400">
              <a:solidFill>
                <a:schemeClr val="dk2"/>
              </a:solidFill>
              <a:latin typeface="Times New Roman"/>
              <a:ea typeface="Times New Roman"/>
              <a:cs typeface="Times New Roman"/>
              <a:sym typeface="Times New Roman"/>
            </a:endParaRPr>
          </a:p>
          <a:p>
            <a:pPr marL="0" indent="0">
              <a:lnSpc>
                <a:spcPct val="115000"/>
              </a:lnSpc>
              <a:spcBef>
                <a:spcPts val="1630"/>
              </a:spcBef>
              <a:buClr>
                <a:schemeClr val="dk2"/>
              </a:buClr>
              <a:buNone/>
            </a:pPr>
            <a:r>
              <a:rPr lang="en" sz="1400" b="1">
                <a:solidFill>
                  <a:schemeClr val="dk2"/>
                </a:solidFill>
                <a:latin typeface="Times New Roman"/>
                <a:ea typeface="Times New Roman"/>
                <a:cs typeface="Times New Roman"/>
                <a:sym typeface="Times New Roman"/>
              </a:rPr>
              <a:t>Pros</a:t>
            </a:r>
            <a:r>
              <a:rPr lang="en" sz="1400">
                <a:solidFill>
                  <a:schemeClr val="dk2"/>
                </a:solidFill>
                <a:latin typeface="Times New Roman"/>
                <a:ea typeface="Times New Roman"/>
                <a:cs typeface="Times New Roman"/>
                <a:sym typeface="Times New Roman"/>
              </a:rPr>
              <a:t>: cost efficient, provide energy-balancing, stability, storage capacity and ancillary grid services </a:t>
            </a:r>
            <a:endParaRPr sz="1400">
              <a:solidFill>
                <a:schemeClr val="dk2"/>
              </a:solidFill>
              <a:latin typeface="Times New Roman"/>
              <a:ea typeface="Times New Roman"/>
              <a:cs typeface="Times New Roman"/>
              <a:sym typeface="Times New Roman"/>
            </a:endParaRPr>
          </a:p>
          <a:p>
            <a:pPr marL="0" indent="0">
              <a:lnSpc>
                <a:spcPct val="115000"/>
              </a:lnSpc>
              <a:spcBef>
                <a:spcPts val="1630"/>
              </a:spcBef>
              <a:buClr>
                <a:schemeClr val="dk2"/>
              </a:buClr>
              <a:buNone/>
            </a:pPr>
            <a:r>
              <a:rPr lang="en" sz="1400" b="1">
                <a:solidFill>
                  <a:schemeClr val="dk2"/>
                </a:solidFill>
                <a:latin typeface="Times New Roman"/>
                <a:ea typeface="Times New Roman"/>
                <a:cs typeface="Times New Roman"/>
                <a:sym typeface="Times New Roman"/>
              </a:rPr>
              <a:t>Cons</a:t>
            </a:r>
            <a:r>
              <a:rPr lang="en" sz="1400">
                <a:solidFill>
                  <a:schemeClr val="dk2"/>
                </a:solidFill>
                <a:latin typeface="Times New Roman"/>
                <a:ea typeface="Times New Roman"/>
                <a:cs typeface="Times New Roman"/>
                <a:sym typeface="Times New Roman"/>
              </a:rPr>
              <a:t>: initial capital cost and potential site-specific negative environmental and ecological impacts and the fact that the electrical power used for pumping the water back up the mountain could possibly come from other energy sources, such as nuclear, coal fired power stations, whose power output cannot be adjusted to follow load fluctuations.</a:t>
            </a:r>
            <a:endParaRPr sz="1400">
              <a:solidFill>
                <a:schemeClr val="dk2"/>
              </a:solidFill>
              <a:latin typeface="Times New Roman"/>
              <a:ea typeface="Times New Roman"/>
              <a:cs typeface="Times New Roman"/>
              <a:sym typeface="Times New Roman"/>
            </a:endParaRPr>
          </a:p>
          <a:p>
            <a:pPr marL="0" indent="0">
              <a:lnSpc>
                <a:spcPct val="115000"/>
              </a:lnSpc>
              <a:spcBef>
                <a:spcPts val="1630"/>
              </a:spcBef>
              <a:buClr>
                <a:schemeClr val="dk2"/>
              </a:buClr>
              <a:buNone/>
            </a:pPr>
            <a:endParaRPr sz="1400">
              <a:solidFill>
                <a:schemeClr val="dk2"/>
              </a:solidFill>
              <a:latin typeface="Times New Roman"/>
              <a:ea typeface="Times New Roman"/>
              <a:cs typeface="Times New Roman"/>
              <a:sym typeface="Times New Roman"/>
            </a:endParaRPr>
          </a:p>
          <a:p>
            <a:pPr marL="0" indent="0">
              <a:spcBef>
                <a:spcPts val="1630"/>
              </a:spcBef>
              <a:buNone/>
            </a:pPr>
            <a:endParaRPr/>
          </a:p>
        </p:txBody>
      </p:sp>
    </p:spTree>
    <p:extLst>
      <p:ext uri="{BB962C8B-B14F-4D97-AF65-F5344CB8AC3E}">
        <p14:creationId xmlns:p14="http://schemas.microsoft.com/office/powerpoint/2010/main" val="18662087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Shape 195"/>
          <p:cNvSpPr>
            <a:spLocks noGrp="1" noRot="1" noChangeAspect="1"/>
          </p:cNvSpPr>
          <p:nvPr>
            <p:ph type="sldImg" idx="2"/>
          </p:nvPr>
        </p:nvSpPr>
        <p:spPr>
          <a:xfrm>
            <a:off x="2311400" y="525463"/>
            <a:ext cx="4673600" cy="26289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6" name="Shape 196"/>
          <p:cNvSpPr txBox="1">
            <a:spLocks noGrp="1"/>
          </p:cNvSpPr>
          <p:nvPr>
            <p:ph type="body" idx="1"/>
          </p:nvPr>
        </p:nvSpPr>
        <p:spPr>
          <a:xfrm>
            <a:off x="929640" y="3329940"/>
            <a:ext cx="7437120" cy="3154680"/>
          </a:xfrm>
          <a:prstGeom prst="rect">
            <a:avLst/>
          </a:prstGeom>
        </p:spPr>
        <p:txBody>
          <a:bodyPr spcFirstLastPara="1" wrap="square" lIns="93162" tIns="93162" rIns="93162" bIns="93162" anchor="t" anchorCtr="0">
            <a:noAutofit/>
          </a:bodyPr>
          <a:lstStyle/>
          <a:p>
            <a:pPr marL="0" indent="0">
              <a:buNone/>
            </a:pPr>
            <a:endParaRPr/>
          </a:p>
        </p:txBody>
      </p:sp>
    </p:spTree>
    <p:extLst>
      <p:ext uri="{BB962C8B-B14F-4D97-AF65-F5344CB8AC3E}">
        <p14:creationId xmlns:p14="http://schemas.microsoft.com/office/powerpoint/2010/main" val="12074482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78088" y="862013"/>
            <a:ext cx="4138612" cy="23272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2D46E920-4028-B64D-B270-A68B2D752222}"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34</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3409018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Shape 67"/>
          <p:cNvSpPr>
            <a:spLocks noGrp="1" noRot="1" noChangeAspect="1"/>
          </p:cNvSpPr>
          <p:nvPr>
            <p:ph type="sldImg" idx="2"/>
          </p:nvPr>
        </p:nvSpPr>
        <p:spPr>
          <a:xfrm>
            <a:off x="2311400" y="525463"/>
            <a:ext cx="4673600" cy="26289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8" name="Shape 68"/>
          <p:cNvSpPr txBox="1">
            <a:spLocks noGrp="1"/>
          </p:cNvSpPr>
          <p:nvPr>
            <p:ph type="body" idx="1"/>
          </p:nvPr>
        </p:nvSpPr>
        <p:spPr>
          <a:xfrm>
            <a:off x="929640" y="3329940"/>
            <a:ext cx="7437120" cy="3154680"/>
          </a:xfrm>
          <a:prstGeom prst="rect">
            <a:avLst/>
          </a:prstGeom>
        </p:spPr>
        <p:txBody>
          <a:bodyPr spcFirstLastPara="1" wrap="square" lIns="93162" tIns="93162" rIns="93162" bIns="93162" anchor="t" anchorCtr="0">
            <a:noAutofit/>
          </a:bodyPr>
          <a:lstStyle/>
          <a:p>
            <a:pPr marL="0" indent="0">
              <a:buNone/>
            </a:pPr>
            <a:endParaRPr/>
          </a:p>
        </p:txBody>
      </p:sp>
    </p:spTree>
    <p:extLst>
      <p:ext uri="{BB962C8B-B14F-4D97-AF65-F5344CB8AC3E}">
        <p14:creationId xmlns:p14="http://schemas.microsoft.com/office/powerpoint/2010/main" val="8905524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Shape 75"/>
          <p:cNvSpPr>
            <a:spLocks noGrp="1" noRot="1" noChangeAspect="1"/>
          </p:cNvSpPr>
          <p:nvPr>
            <p:ph type="sldImg" idx="2"/>
          </p:nvPr>
        </p:nvSpPr>
        <p:spPr>
          <a:xfrm>
            <a:off x="2311400" y="525463"/>
            <a:ext cx="4673600" cy="26289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6" name="Shape 76"/>
          <p:cNvSpPr txBox="1">
            <a:spLocks noGrp="1"/>
          </p:cNvSpPr>
          <p:nvPr>
            <p:ph type="body" idx="1"/>
          </p:nvPr>
        </p:nvSpPr>
        <p:spPr>
          <a:xfrm>
            <a:off x="929640" y="3329940"/>
            <a:ext cx="7437120" cy="3154680"/>
          </a:xfrm>
          <a:prstGeom prst="rect">
            <a:avLst/>
          </a:prstGeom>
        </p:spPr>
        <p:txBody>
          <a:bodyPr spcFirstLastPara="1" wrap="square" lIns="93162" tIns="93162" rIns="93162" bIns="93162" anchor="t" anchorCtr="0">
            <a:noAutofit/>
          </a:bodyPr>
          <a:lstStyle/>
          <a:p>
            <a:pPr marL="0" indent="0">
              <a:buClr>
                <a:schemeClr val="dk1"/>
              </a:buClr>
              <a:buNone/>
            </a:pPr>
            <a:r>
              <a:rPr lang="en" sz="2000" b="1">
                <a:solidFill>
                  <a:schemeClr val="dk1"/>
                </a:solidFill>
              </a:rPr>
              <a:t>How it works</a:t>
            </a:r>
            <a:r>
              <a:rPr lang="en" sz="2000">
                <a:solidFill>
                  <a:schemeClr val="dk1"/>
                </a:solidFill>
              </a:rPr>
              <a:t>: Natural gas is created through a steam generation unit where fossil fuels are burned in a boiler to heat water and produce steam that turns a turbine to generate electricity.</a:t>
            </a:r>
            <a:endParaRPr sz="2000">
              <a:solidFill>
                <a:schemeClr val="dk1"/>
              </a:solidFill>
            </a:endParaRPr>
          </a:p>
          <a:p>
            <a:pPr marL="0" indent="0">
              <a:buClr>
                <a:schemeClr val="dk1"/>
              </a:buClr>
              <a:buNone/>
            </a:pPr>
            <a:r>
              <a:rPr lang="en" sz="2000" b="1">
                <a:solidFill>
                  <a:schemeClr val="dk1"/>
                </a:solidFill>
              </a:rPr>
              <a:t>Uses</a:t>
            </a:r>
            <a:r>
              <a:rPr lang="en" sz="2000">
                <a:solidFill>
                  <a:schemeClr val="dk1"/>
                </a:solidFill>
              </a:rPr>
              <a:t>: heating, manufacturing, electricity, fuel for vehicles</a:t>
            </a:r>
            <a:endParaRPr sz="2000">
              <a:solidFill>
                <a:schemeClr val="dk1"/>
              </a:solidFill>
            </a:endParaRPr>
          </a:p>
          <a:p>
            <a:pPr marL="0" indent="0">
              <a:buClr>
                <a:schemeClr val="dk1"/>
              </a:buClr>
              <a:buNone/>
            </a:pPr>
            <a:r>
              <a:rPr lang="en" sz="1800" i="1">
                <a:solidFill>
                  <a:schemeClr val="dk1"/>
                </a:solidFill>
                <a:latin typeface="Calibri"/>
                <a:ea typeface="Calibri"/>
                <a:cs typeface="Calibri"/>
                <a:sym typeface="Calibri"/>
              </a:rPr>
              <a:t>Natural gas accounts for about 34% of energy production in the U.S.</a:t>
            </a:r>
            <a:endParaRPr sz="1800" i="1">
              <a:solidFill>
                <a:schemeClr val="dk1"/>
              </a:solidFill>
              <a:latin typeface="Calibri"/>
              <a:ea typeface="Calibri"/>
              <a:cs typeface="Calibri"/>
              <a:sym typeface="Calibri"/>
            </a:endParaRPr>
          </a:p>
          <a:p>
            <a:pPr marL="0" indent="0">
              <a:buClr>
                <a:schemeClr val="dk1"/>
              </a:buClr>
              <a:buNone/>
            </a:pPr>
            <a:r>
              <a:rPr lang="en" sz="1800" b="1">
                <a:solidFill>
                  <a:schemeClr val="dk1"/>
                </a:solidFill>
                <a:latin typeface="Calibri"/>
                <a:ea typeface="Calibri"/>
                <a:cs typeface="Calibri"/>
                <a:sym typeface="Calibri"/>
              </a:rPr>
              <a:t>Advantages</a:t>
            </a:r>
            <a:endParaRPr sz="1800" b="1">
              <a:solidFill>
                <a:schemeClr val="dk1"/>
              </a:solidFill>
              <a:latin typeface="Calibri"/>
              <a:ea typeface="Calibri"/>
              <a:cs typeface="Calibri"/>
              <a:sym typeface="Calibri"/>
            </a:endParaRPr>
          </a:p>
          <a:p>
            <a:pPr marL="0" indent="0">
              <a:buClr>
                <a:schemeClr val="dk1"/>
              </a:buClr>
              <a:buNone/>
            </a:pPr>
            <a:r>
              <a:rPr lang="en" sz="1800">
                <a:solidFill>
                  <a:schemeClr val="dk1"/>
                </a:solidFill>
                <a:latin typeface="Calibri"/>
                <a:ea typeface="Calibri"/>
                <a:cs typeface="Calibri"/>
                <a:sym typeface="Calibri"/>
              </a:rPr>
              <a:t>-abundant and a major source of energy</a:t>
            </a:r>
            <a:endParaRPr sz="1800">
              <a:solidFill>
                <a:schemeClr val="dk1"/>
              </a:solidFill>
              <a:latin typeface="Calibri"/>
              <a:ea typeface="Calibri"/>
              <a:cs typeface="Calibri"/>
              <a:sym typeface="Calibri"/>
            </a:endParaRPr>
          </a:p>
          <a:p>
            <a:pPr marL="0" indent="0">
              <a:buClr>
                <a:schemeClr val="dk1"/>
              </a:buClr>
              <a:buNone/>
            </a:pPr>
            <a:r>
              <a:rPr lang="en" sz="1800">
                <a:solidFill>
                  <a:schemeClr val="dk1"/>
                </a:solidFill>
                <a:latin typeface="Calibri"/>
                <a:ea typeface="Calibri"/>
                <a:cs typeface="Calibri"/>
                <a:sym typeface="Calibri"/>
              </a:rPr>
              <a:t>- produces half the amount of carbon(compared to coal)when burned</a:t>
            </a:r>
            <a:endParaRPr sz="1800">
              <a:solidFill>
                <a:schemeClr val="dk1"/>
              </a:solidFill>
              <a:latin typeface="Calibri"/>
              <a:ea typeface="Calibri"/>
              <a:cs typeface="Calibri"/>
              <a:sym typeface="Calibri"/>
            </a:endParaRPr>
          </a:p>
          <a:p>
            <a:pPr marL="0" indent="0">
              <a:buClr>
                <a:schemeClr val="dk1"/>
              </a:buClr>
              <a:buNone/>
            </a:pPr>
            <a:r>
              <a:rPr lang="en" sz="1800">
                <a:solidFill>
                  <a:schemeClr val="dk1"/>
                </a:solidFill>
                <a:latin typeface="Calibri"/>
                <a:ea typeface="Calibri"/>
                <a:cs typeface="Calibri"/>
                <a:sym typeface="Calibri"/>
              </a:rPr>
              <a:t> </a:t>
            </a:r>
            <a:r>
              <a:rPr lang="en" sz="1800" b="1">
                <a:solidFill>
                  <a:schemeClr val="dk1"/>
                </a:solidFill>
                <a:latin typeface="Calibri"/>
                <a:ea typeface="Calibri"/>
                <a:cs typeface="Calibri"/>
                <a:sym typeface="Calibri"/>
              </a:rPr>
              <a:t>Disadvantages</a:t>
            </a:r>
            <a:endParaRPr sz="1800" b="1">
              <a:solidFill>
                <a:schemeClr val="dk1"/>
              </a:solidFill>
              <a:latin typeface="Calibri"/>
              <a:ea typeface="Calibri"/>
              <a:cs typeface="Calibri"/>
              <a:sym typeface="Calibri"/>
            </a:endParaRPr>
          </a:p>
          <a:p>
            <a:pPr marL="0" indent="0">
              <a:buClr>
                <a:schemeClr val="dk1"/>
              </a:buClr>
              <a:buNone/>
            </a:pPr>
            <a:r>
              <a:rPr lang="en" sz="1800">
                <a:solidFill>
                  <a:schemeClr val="dk1"/>
                </a:solidFill>
                <a:latin typeface="Calibri"/>
                <a:ea typeface="Calibri"/>
                <a:cs typeface="Calibri"/>
                <a:sym typeface="Calibri"/>
              </a:rPr>
              <a:t>-unburned, natural gas is a powerful greenhouse gas that emits carbon &amp; nitrogen</a:t>
            </a:r>
            <a:endParaRPr sz="1800">
              <a:solidFill>
                <a:schemeClr val="dk1"/>
              </a:solidFill>
              <a:latin typeface="Calibri"/>
              <a:ea typeface="Calibri"/>
              <a:cs typeface="Calibri"/>
              <a:sym typeface="Calibri"/>
            </a:endParaRPr>
          </a:p>
          <a:p>
            <a:pPr marL="0" indent="0">
              <a:buClr>
                <a:schemeClr val="dk1"/>
              </a:buClr>
              <a:buNone/>
            </a:pPr>
            <a:r>
              <a:rPr lang="en" sz="1800">
                <a:solidFill>
                  <a:schemeClr val="dk1"/>
                </a:solidFill>
                <a:latin typeface="Calibri"/>
                <a:ea typeface="Calibri"/>
                <a:cs typeface="Calibri"/>
                <a:sym typeface="Calibri"/>
              </a:rPr>
              <a:t>-nonrenewable</a:t>
            </a:r>
            <a:endParaRPr sz="1800">
              <a:solidFill>
                <a:schemeClr val="dk1"/>
              </a:solidFill>
              <a:latin typeface="Calibri"/>
              <a:ea typeface="Calibri"/>
              <a:cs typeface="Calibri"/>
              <a:sym typeface="Calibri"/>
            </a:endParaRPr>
          </a:p>
          <a:p>
            <a:pPr marL="0" indent="0">
              <a:buClr>
                <a:schemeClr val="dk1"/>
              </a:buClr>
              <a:buNone/>
            </a:pPr>
            <a:r>
              <a:rPr lang="en" sz="1800">
                <a:solidFill>
                  <a:schemeClr val="dk1"/>
                </a:solidFill>
                <a:latin typeface="Calibri"/>
                <a:ea typeface="Calibri"/>
                <a:cs typeface="Calibri"/>
                <a:sym typeface="Calibri"/>
              </a:rPr>
              <a:t>-still contributes a significant amount of pollution</a:t>
            </a:r>
            <a:endParaRPr sz="1800">
              <a:solidFill>
                <a:schemeClr val="dk1"/>
              </a:solidFill>
              <a:latin typeface="Calibri"/>
              <a:ea typeface="Calibri"/>
              <a:cs typeface="Calibri"/>
              <a:sym typeface="Calibri"/>
            </a:endParaRPr>
          </a:p>
          <a:p>
            <a:pPr marL="0" indent="0">
              <a:buClr>
                <a:schemeClr val="dk1"/>
              </a:buClr>
              <a:buNone/>
            </a:pPr>
            <a:endParaRPr sz="1800">
              <a:solidFill>
                <a:schemeClr val="dk1"/>
              </a:solidFill>
              <a:latin typeface="Calibri"/>
              <a:ea typeface="Calibri"/>
              <a:cs typeface="Calibri"/>
              <a:sym typeface="Calibri"/>
            </a:endParaRPr>
          </a:p>
          <a:p>
            <a:pPr marL="0" indent="0">
              <a:buClr>
                <a:schemeClr val="dk1"/>
              </a:buClr>
              <a:buNone/>
            </a:pPr>
            <a:endParaRPr sz="1800" i="1">
              <a:solidFill>
                <a:schemeClr val="dk1"/>
              </a:solidFill>
              <a:latin typeface="Calibri"/>
              <a:ea typeface="Calibri"/>
              <a:cs typeface="Calibri"/>
              <a:sym typeface="Calibri"/>
            </a:endParaRPr>
          </a:p>
          <a:p>
            <a:pPr marL="0" indent="0">
              <a:buClr>
                <a:schemeClr val="dk1"/>
              </a:buClr>
              <a:buNone/>
            </a:pPr>
            <a:endParaRPr sz="2000">
              <a:solidFill>
                <a:schemeClr val="dk1"/>
              </a:solidFill>
            </a:endParaRPr>
          </a:p>
          <a:p>
            <a:pPr marL="0" indent="0">
              <a:buClr>
                <a:schemeClr val="dk1"/>
              </a:buClr>
              <a:buNone/>
            </a:pPr>
            <a:endParaRPr sz="2000">
              <a:solidFill>
                <a:schemeClr val="dk1"/>
              </a:solidFill>
            </a:endParaRPr>
          </a:p>
          <a:p>
            <a:pPr marL="0" indent="0">
              <a:buClr>
                <a:schemeClr val="dk1"/>
              </a:buClr>
              <a:buNone/>
            </a:pPr>
            <a:r>
              <a:rPr lang="en" sz="2000">
                <a:solidFill>
                  <a:schemeClr val="lt1"/>
                </a:solidFill>
              </a:rPr>
              <a:t>n </a:t>
            </a:r>
            <a:endParaRPr sz="2000">
              <a:solidFill>
                <a:schemeClr val="lt1"/>
              </a:solidFill>
            </a:endParaRPr>
          </a:p>
          <a:p>
            <a:pPr marL="0" indent="0">
              <a:buClr>
                <a:schemeClr val="dk1"/>
              </a:buClr>
              <a:buNone/>
            </a:pPr>
            <a:endParaRPr>
              <a:solidFill>
                <a:schemeClr val="dk1"/>
              </a:solidFill>
            </a:endParaRPr>
          </a:p>
          <a:p>
            <a:pPr marL="0" indent="0">
              <a:buNone/>
            </a:pPr>
            <a:endParaRPr/>
          </a:p>
        </p:txBody>
      </p:sp>
    </p:spTree>
    <p:extLst>
      <p:ext uri="{BB962C8B-B14F-4D97-AF65-F5344CB8AC3E}">
        <p14:creationId xmlns:p14="http://schemas.microsoft.com/office/powerpoint/2010/main" val="14090310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Shape 81"/>
          <p:cNvSpPr>
            <a:spLocks noGrp="1" noRot="1" noChangeAspect="1"/>
          </p:cNvSpPr>
          <p:nvPr>
            <p:ph type="sldImg" idx="2"/>
          </p:nvPr>
        </p:nvSpPr>
        <p:spPr>
          <a:xfrm>
            <a:off x="2311400" y="525463"/>
            <a:ext cx="4673600" cy="26289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2" name="Shape 82"/>
          <p:cNvSpPr txBox="1">
            <a:spLocks noGrp="1"/>
          </p:cNvSpPr>
          <p:nvPr>
            <p:ph type="body" idx="1"/>
          </p:nvPr>
        </p:nvSpPr>
        <p:spPr>
          <a:xfrm>
            <a:off x="929640" y="3329940"/>
            <a:ext cx="7437120" cy="3154680"/>
          </a:xfrm>
          <a:prstGeom prst="rect">
            <a:avLst/>
          </a:prstGeom>
        </p:spPr>
        <p:txBody>
          <a:bodyPr spcFirstLastPara="1" wrap="square" lIns="93162" tIns="93162" rIns="93162" bIns="93162" anchor="t" anchorCtr="0">
            <a:noAutofit/>
          </a:bodyPr>
          <a:lstStyle/>
          <a:p>
            <a:pPr marL="0" indent="0">
              <a:buNone/>
            </a:pPr>
            <a:endParaRPr/>
          </a:p>
        </p:txBody>
      </p:sp>
    </p:spTree>
    <p:extLst>
      <p:ext uri="{BB962C8B-B14F-4D97-AF65-F5344CB8AC3E}">
        <p14:creationId xmlns:p14="http://schemas.microsoft.com/office/powerpoint/2010/main" val="26310398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Shape 103"/>
          <p:cNvSpPr>
            <a:spLocks noGrp="1" noRot="1" noChangeAspect="1"/>
          </p:cNvSpPr>
          <p:nvPr>
            <p:ph type="sldImg" idx="2"/>
          </p:nvPr>
        </p:nvSpPr>
        <p:spPr>
          <a:xfrm>
            <a:off x="2311400" y="525463"/>
            <a:ext cx="4673600" cy="26289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4" name="Shape 104"/>
          <p:cNvSpPr txBox="1">
            <a:spLocks noGrp="1"/>
          </p:cNvSpPr>
          <p:nvPr>
            <p:ph type="body" idx="1"/>
          </p:nvPr>
        </p:nvSpPr>
        <p:spPr>
          <a:xfrm>
            <a:off x="929640" y="3329940"/>
            <a:ext cx="7437120" cy="3154680"/>
          </a:xfrm>
          <a:prstGeom prst="rect">
            <a:avLst/>
          </a:prstGeom>
        </p:spPr>
        <p:txBody>
          <a:bodyPr spcFirstLastPara="1" wrap="square" lIns="93162" tIns="93162" rIns="93162" bIns="93162" anchor="t" anchorCtr="0">
            <a:noAutofit/>
          </a:bodyPr>
          <a:lstStyle/>
          <a:p>
            <a:pPr marL="0" indent="0">
              <a:buClr>
                <a:schemeClr val="dk1"/>
              </a:buClr>
              <a:buNone/>
            </a:pPr>
            <a:r>
              <a:rPr lang="en">
                <a:solidFill>
                  <a:schemeClr val="dk1"/>
                </a:solidFill>
              </a:rPr>
              <a:t>Nuclear/Uranium Electricity Generation</a:t>
            </a:r>
            <a:endParaRPr>
              <a:solidFill>
                <a:schemeClr val="dk1"/>
              </a:solidFill>
            </a:endParaRPr>
          </a:p>
          <a:p>
            <a:pPr marL="0" indent="0">
              <a:buClr>
                <a:schemeClr val="dk1"/>
              </a:buClr>
              <a:buNone/>
            </a:pPr>
            <a:endParaRPr>
              <a:solidFill>
                <a:schemeClr val="dk1"/>
              </a:solidFill>
            </a:endParaRPr>
          </a:p>
          <a:p>
            <a:pPr marL="0" indent="0">
              <a:buClr>
                <a:schemeClr val="dk1"/>
              </a:buClr>
              <a:buNone/>
            </a:pPr>
            <a:r>
              <a:rPr lang="en">
                <a:solidFill>
                  <a:schemeClr val="dk1"/>
                </a:solidFill>
              </a:rPr>
              <a:t>How it works: atoms split  by nuclear reactions to heat to steam to turbine to electricity</a:t>
            </a:r>
            <a:endParaRPr>
              <a:solidFill>
                <a:schemeClr val="dk1"/>
              </a:solidFill>
            </a:endParaRPr>
          </a:p>
          <a:p>
            <a:pPr marL="0" indent="0">
              <a:buClr>
                <a:schemeClr val="dk1"/>
              </a:buClr>
              <a:buNone/>
            </a:pPr>
            <a:endParaRPr>
              <a:solidFill>
                <a:schemeClr val="dk1"/>
              </a:solidFill>
            </a:endParaRPr>
          </a:p>
          <a:p>
            <a:pPr marL="0" indent="0">
              <a:buClr>
                <a:schemeClr val="dk1"/>
              </a:buClr>
              <a:buNone/>
            </a:pPr>
            <a:r>
              <a:rPr lang="en">
                <a:solidFill>
                  <a:schemeClr val="dk1"/>
                </a:solidFill>
              </a:rPr>
              <a:t>US powered by 20% Nuclear energy</a:t>
            </a:r>
            <a:endParaRPr>
              <a:solidFill>
                <a:schemeClr val="dk1"/>
              </a:solidFill>
            </a:endParaRPr>
          </a:p>
          <a:p>
            <a:pPr marL="0" indent="0">
              <a:buClr>
                <a:schemeClr val="dk1"/>
              </a:buClr>
              <a:buNone/>
            </a:pPr>
            <a:endParaRPr>
              <a:solidFill>
                <a:schemeClr val="dk1"/>
              </a:solidFill>
            </a:endParaRPr>
          </a:p>
          <a:p>
            <a:pPr marL="0" indent="0">
              <a:buClr>
                <a:schemeClr val="dk1"/>
              </a:buClr>
              <a:buNone/>
            </a:pPr>
            <a:r>
              <a:rPr lang="en">
                <a:solidFill>
                  <a:schemeClr val="dk1"/>
                </a:solidFill>
              </a:rPr>
              <a:t>Advantages:  lower carbon emissions, lower pollution, higher reliability</a:t>
            </a:r>
            <a:endParaRPr>
              <a:solidFill>
                <a:schemeClr val="dk1"/>
              </a:solidFill>
            </a:endParaRPr>
          </a:p>
          <a:p>
            <a:pPr marL="0" indent="0">
              <a:buClr>
                <a:schemeClr val="dk1"/>
              </a:buClr>
              <a:buNone/>
            </a:pPr>
            <a:endParaRPr>
              <a:solidFill>
                <a:schemeClr val="dk1"/>
              </a:solidFill>
            </a:endParaRPr>
          </a:p>
          <a:p>
            <a:pPr marL="0" indent="0">
              <a:buClr>
                <a:schemeClr val="dk1"/>
              </a:buClr>
              <a:buNone/>
            </a:pPr>
            <a:r>
              <a:rPr lang="en">
                <a:solidFill>
                  <a:schemeClr val="dk1"/>
                </a:solidFill>
              </a:rPr>
              <a:t>Disadvantages: nuclear waste &amp; accidents, non-renewable, expensive electricity</a:t>
            </a:r>
            <a:endParaRPr>
              <a:solidFill>
                <a:schemeClr val="dk1"/>
              </a:solidFill>
            </a:endParaRPr>
          </a:p>
          <a:p>
            <a:pPr marL="0" indent="0">
              <a:buNone/>
            </a:pPr>
            <a:endParaRPr/>
          </a:p>
        </p:txBody>
      </p:sp>
    </p:spTree>
    <p:extLst>
      <p:ext uri="{BB962C8B-B14F-4D97-AF65-F5344CB8AC3E}">
        <p14:creationId xmlns:p14="http://schemas.microsoft.com/office/powerpoint/2010/main" val="26865771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Shape 109"/>
          <p:cNvSpPr>
            <a:spLocks noGrp="1" noRot="1" noChangeAspect="1"/>
          </p:cNvSpPr>
          <p:nvPr>
            <p:ph type="sldImg" idx="2"/>
          </p:nvPr>
        </p:nvSpPr>
        <p:spPr>
          <a:xfrm>
            <a:off x="2311400" y="525463"/>
            <a:ext cx="4673600" cy="26289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0" name="Shape 110"/>
          <p:cNvSpPr txBox="1">
            <a:spLocks noGrp="1"/>
          </p:cNvSpPr>
          <p:nvPr>
            <p:ph type="body" idx="1"/>
          </p:nvPr>
        </p:nvSpPr>
        <p:spPr>
          <a:xfrm>
            <a:off x="929640" y="3329940"/>
            <a:ext cx="7437120" cy="3154680"/>
          </a:xfrm>
          <a:prstGeom prst="rect">
            <a:avLst/>
          </a:prstGeom>
        </p:spPr>
        <p:txBody>
          <a:bodyPr spcFirstLastPara="1" wrap="square" lIns="93162" tIns="93162" rIns="93162" bIns="93162" anchor="t" anchorCtr="0">
            <a:noAutofit/>
          </a:bodyPr>
          <a:lstStyle/>
          <a:p>
            <a:pPr marL="0" indent="0">
              <a:buNone/>
            </a:pPr>
            <a:endParaRPr/>
          </a:p>
        </p:txBody>
      </p:sp>
    </p:spTree>
    <p:extLst>
      <p:ext uri="{BB962C8B-B14F-4D97-AF65-F5344CB8AC3E}">
        <p14:creationId xmlns:p14="http://schemas.microsoft.com/office/powerpoint/2010/main" val="40863456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Shape 117"/>
          <p:cNvSpPr>
            <a:spLocks noGrp="1" noRot="1" noChangeAspect="1"/>
          </p:cNvSpPr>
          <p:nvPr>
            <p:ph type="sldImg" idx="2"/>
          </p:nvPr>
        </p:nvSpPr>
        <p:spPr>
          <a:xfrm>
            <a:off x="2311400" y="525463"/>
            <a:ext cx="4673600" cy="26289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8" name="Shape 118"/>
          <p:cNvSpPr txBox="1">
            <a:spLocks noGrp="1"/>
          </p:cNvSpPr>
          <p:nvPr>
            <p:ph type="body" idx="1"/>
          </p:nvPr>
        </p:nvSpPr>
        <p:spPr>
          <a:xfrm>
            <a:off x="929640" y="3329940"/>
            <a:ext cx="7437120" cy="3154680"/>
          </a:xfrm>
          <a:prstGeom prst="rect">
            <a:avLst/>
          </a:prstGeom>
        </p:spPr>
        <p:txBody>
          <a:bodyPr spcFirstLastPara="1" wrap="square" lIns="93162" tIns="93162" rIns="93162" bIns="93162" anchor="t" anchorCtr="0">
            <a:noAutofit/>
          </a:bodyPr>
          <a:lstStyle/>
          <a:p>
            <a:pPr marL="0" indent="0">
              <a:buClr>
                <a:schemeClr val="dk1"/>
              </a:buClr>
              <a:buNone/>
            </a:pPr>
            <a:r>
              <a:rPr lang="en" sz="1800">
                <a:solidFill>
                  <a:schemeClr val="dk1"/>
                </a:solidFill>
                <a:latin typeface="Calibri"/>
                <a:ea typeface="Calibri"/>
                <a:cs typeface="Calibri"/>
                <a:sym typeface="Calibri"/>
              </a:rPr>
              <a:t>Process: caused by the uneven heating of the Earth’s surface by radiant energy from the sun</a:t>
            </a:r>
            <a:endParaRPr sz="1800">
              <a:solidFill>
                <a:schemeClr val="dk1"/>
              </a:solidFill>
              <a:latin typeface="Calibri"/>
              <a:ea typeface="Calibri"/>
              <a:cs typeface="Calibri"/>
              <a:sym typeface="Calibri"/>
            </a:endParaRPr>
          </a:p>
          <a:p>
            <a:pPr marL="465887" indent="-323533">
              <a:buClr>
                <a:schemeClr val="dk1"/>
              </a:buClr>
              <a:buSzPts val="1400"/>
              <a:buChar char="-"/>
            </a:pPr>
            <a:r>
              <a:rPr lang="en" sz="1800">
                <a:solidFill>
                  <a:schemeClr val="dk1"/>
                </a:solidFill>
                <a:latin typeface="Calibri"/>
                <a:ea typeface="Calibri"/>
                <a:cs typeface="Calibri"/>
                <a:sym typeface="Calibri"/>
              </a:rPr>
              <a:t>Accounts for more than four percent of U.S. electricity </a:t>
            </a:r>
            <a:endParaRPr sz="1800">
              <a:solidFill>
                <a:schemeClr val="dk1"/>
              </a:solidFill>
              <a:latin typeface="Calibri"/>
              <a:ea typeface="Calibri"/>
              <a:cs typeface="Calibri"/>
              <a:sym typeface="Calibri"/>
            </a:endParaRPr>
          </a:p>
          <a:p>
            <a:pPr marL="465887" indent="-323533">
              <a:buClr>
                <a:schemeClr val="dk1"/>
              </a:buClr>
              <a:buSzPts val="1400"/>
              <a:buChar char="-"/>
            </a:pPr>
            <a:r>
              <a:rPr lang="en" sz="1800" b="1">
                <a:solidFill>
                  <a:schemeClr val="dk1"/>
                </a:solidFill>
                <a:latin typeface="Calibri"/>
                <a:ea typeface="Calibri"/>
                <a:cs typeface="Calibri"/>
                <a:sym typeface="Calibri"/>
              </a:rPr>
              <a:t>Pros: </a:t>
            </a:r>
            <a:r>
              <a:rPr lang="en" sz="1800">
                <a:solidFill>
                  <a:schemeClr val="dk1"/>
                </a:solidFill>
                <a:latin typeface="Calibri"/>
                <a:ea typeface="Calibri"/>
                <a:cs typeface="Calibri"/>
                <a:sym typeface="Calibri"/>
              </a:rPr>
              <a:t>Clean renewable energy source that produces no air pollution </a:t>
            </a:r>
            <a:endParaRPr sz="1800">
              <a:solidFill>
                <a:schemeClr val="dk1"/>
              </a:solidFill>
              <a:latin typeface="Calibri"/>
              <a:ea typeface="Calibri"/>
              <a:cs typeface="Calibri"/>
              <a:sym typeface="Calibri"/>
            </a:endParaRPr>
          </a:p>
          <a:p>
            <a:pPr marL="465887" indent="-323533">
              <a:buClr>
                <a:schemeClr val="dk1"/>
              </a:buClr>
              <a:buSzPts val="1400"/>
              <a:buChar char="-"/>
            </a:pPr>
            <a:r>
              <a:rPr lang="en" sz="1800" b="1">
                <a:solidFill>
                  <a:schemeClr val="dk1"/>
                </a:solidFill>
                <a:latin typeface="Calibri"/>
                <a:ea typeface="Calibri"/>
                <a:cs typeface="Calibri"/>
                <a:sym typeface="Calibri"/>
              </a:rPr>
              <a:t>(cons)</a:t>
            </a:r>
            <a:r>
              <a:rPr lang="en" sz="1800">
                <a:solidFill>
                  <a:schemeClr val="dk1"/>
                </a:solidFill>
                <a:latin typeface="Calibri"/>
                <a:ea typeface="Calibri"/>
                <a:cs typeface="Calibri"/>
                <a:sym typeface="Calibri"/>
              </a:rPr>
              <a:t>: Wind Farms can only run when the wind is blowing at certain speeds</a:t>
            </a:r>
            <a:endParaRPr sz="1800">
              <a:solidFill>
                <a:schemeClr val="dk1"/>
              </a:solidFill>
              <a:latin typeface="Calibri"/>
              <a:ea typeface="Calibri"/>
              <a:cs typeface="Calibri"/>
              <a:sym typeface="Calibri"/>
            </a:endParaRPr>
          </a:p>
          <a:p>
            <a:pPr marL="0" indent="0">
              <a:buClr>
                <a:schemeClr val="dk1"/>
              </a:buClr>
              <a:buNone/>
            </a:pPr>
            <a:endParaRPr sz="1400">
              <a:solidFill>
                <a:schemeClr val="dk1"/>
              </a:solidFill>
            </a:endParaRPr>
          </a:p>
          <a:p>
            <a:pPr marL="0" indent="0">
              <a:buNone/>
            </a:pPr>
            <a:endParaRPr/>
          </a:p>
        </p:txBody>
      </p:sp>
    </p:spTree>
    <p:extLst>
      <p:ext uri="{BB962C8B-B14F-4D97-AF65-F5344CB8AC3E}">
        <p14:creationId xmlns:p14="http://schemas.microsoft.com/office/powerpoint/2010/main" val="23311571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Shape 123"/>
          <p:cNvSpPr>
            <a:spLocks noGrp="1" noRot="1" noChangeAspect="1"/>
          </p:cNvSpPr>
          <p:nvPr>
            <p:ph type="sldImg" idx="2"/>
          </p:nvPr>
        </p:nvSpPr>
        <p:spPr>
          <a:xfrm>
            <a:off x="2311400" y="525463"/>
            <a:ext cx="4673600" cy="26289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4" name="Shape 124"/>
          <p:cNvSpPr txBox="1">
            <a:spLocks noGrp="1"/>
          </p:cNvSpPr>
          <p:nvPr>
            <p:ph type="body" idx="1"/>
          </p:nvPr>
        </p:nvSpPr>
        <p:spPr>
          <a:xfrm>
            <a:off x="929640" y="3329940"/>
            <a:ext cx="7437120" cy="3154680"/>
          </a:xfrm>
          <a:prstGeom prst="rect">
            <a:avLst/>
          </a:prstGeom>
        </p:spPr>
        <p:txBody>
          <a:bodyPr spcFirstLastPara="1" wrap="square" lIns="93162" tIns="93162" rIns="93162" bIns="93162" anchor="t" anchorCtr="0">
            <a:noAutofit/>
          </a:bodyPr>
          <a:lstStyle/>
          <a:p>
            <a:pPr marL="0" indent="0">
              <a:buNone/>
            </a:pPr>
            <a:endParaRPr/>
          </a:p>
        </p:txBody>
      </p:sp>
    </p:spTree>
    <p:extLst>
      <p:ext uri="{BB962C8B-B14F-4D97-AF65-F5344CB8AC3E}">
        <p14:creationId xmlns:p14="http://schemas.microsoft.com/office/powerpoint/2010/main" val="14987870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3182138"/>
            <a:ext cx="6726063" cy="206957"/>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3787" y="3182884"/>
            <a:ext cx="2307831" cy="207705"/>
          </a:xfrm>
          <a:prstGeom prst="rect">
            <a:avLst/>
          </a:prstGeom>
        </p:spPr>
      </p:pic>
      <p:sp>
        <p:nvSpPr>
          <p:cNvPr id="9" name="Rectangle 8"/>
          <p:cNvSpPr/>
          <p:nvPr/>
        </p:nvSpPr>
        <p:spPr bwMode="ltGray">
          <a:xfrm>
            <a:off x="0" y="1942559"/>
            <a:ext cx="6726064" cy="1245249"/>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6833787" y="1942559"/>
            <a:ext cx="2307832" cy="124524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510241" y="2050282"/>
            <a:ext cx="6108101" cy="1029803"/>
          </a:xfrm>
        </p:spPr>
        <p:txBody>
          <a:bodyPr anchor="b">
            <a:noAutofit/>
          </a:bodyPr>
          <a:lstStyle>
            <a:lvl1pPr algn="r">
              <a:defRPr sz="4050"/>
            </a:lvl1pPr>
          </a:lstStyle>
          <a:p>
            <a:r>
              <a:rPr lang="en-US"/>
              <a:t>Click to edit Master title style</a:t>
            </a:r>
            <a:endParaRPr lang="en-US" dirty="0"/>
          </a:p>
        </p:txBody>
      </p:sp>
      <p:sp>
        <p:nvSpPr>
          <p:cNvPr id="3" name="Subtitle 2"/>
          <p:cNvSpPr>
            <a:spLocks noGrp="1"/>
          </p:cNvSpPr>
          <p:nvPr>
            <p:ph type="subTitle" idx="1"/>
          </p:nvPr>
        </p:nvSpPr>
        <p:spPr>
          <a:xfrm>
            <a:off x="510241" y="3295530"/>
            <a:ext cx="6108101" cy="838265"/>
          </a:xfrm>
        </p:spPr>
        <p:txBody>
          <a:bodyPr>
            <a:normAutofit/>
          </a:bodyPr>
          <a:lstStyle>
            <a:lvl1pPr marL="0" indent="0" algn="r">
              <a:buNone/>
              <a:defRPr sz="15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8ABE3C1-DBE1-495D-B57B-2849774B866A}" type="datetimeFigureOut">
              <a:rPr lang="en-US" dirty="0"/>
              <a:t>9/4/18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6941510" y="2062753"/>
            <a:ext cx="878916" cy="1017332"/>
          </a:xfrm>
        </p:spPr>
        <p:txBody>
          <a:bodyPr/>
          <a:lstStyle/>
          <a:p>
            <a:pPr marL="0" lvl="0" indent="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962134188"/>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446471"/>
            <a:ext cx="7828359" cy="240873"/>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39370" y="4447216"/>
            <a:ext cx="1202248" cy="108203"/>
          </a:xfrm>
          <a:prstGeom prst="rect">
            <a:avLst/>
          </a:prstGeom>
        </p:spPr>
      </p:pic>
      <p:sp>
        <p:nvSpPr>
          <p:cNvPr id="10" name="Rectangle 9"/>
          <p:cNvSpPr/>
          <p:nvPr/>
        </p:nvSpPr>
        <p:spPr bwMode="ltGray">
          <a:xfrm>
            <a:off x="0" y="3425991"/>
            <a:ext cx="7828359" cy="1026149"/>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7939371" y="3425991"/>
            <a:ext cx="1202248" cy="102614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510242" y="3533713"/>
            <a:ext cx="7210394" cy="339788"/>
          </a:xfrm>
        </p:spPr>
        <p:txBody>
          <a:bodyPr anchor="b">
            <a:normAutofit/>
          </a:bodyPr>
          <a:lstStyle>
            <a:lvl1pPr>
              <a:defRPr sz="1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0242" y="457198"/>
            <a:ext cx="7210394" cy="2692181"/>
          </a:xfrm>
          <a:noFill/>
          <a:ln>
            <a:noFill/>
          </a:ln>
          <a:effectLst>
            <a:outerShdw blurRad="76200" dist="63500" dir="5040000" algn="tl" rotWithShape="0">
              <a:srgbClr val="000000">
                <a:alpha val="41000"/>
              </a:srgbClr>
            </a:outerShdw>
          </a:effectLst>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510239" y="3877188"/>
            <a:ext cx="7210397" cy="46722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446C117F-5CCF-4837-BE5F-2B92066CAFAF}" type="datetimeFigureOut">
              <a:rPr lang="en-US" dirty="0"/>
              <a:t>9/4/18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8047092" y="3533482"/>
            <a:ext cx="865613" cy="818092"/>
          </a:xfrm>
        </p:spPr>
        <p:txBody>
          <a:bodyPr/>
          <a:lstStyle/>
          <a:p>
            <a:pPr marL="0" lvl="0" indent="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053926510"/>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446471"/>
            <a:ext cx="7828359" cy="240873"/>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39370" y="4447216"/>
            <a:ext cx="1202248" cy="108203"/>
          </a:xfrm>
          <a:prstGeom prst="rect">
            <a:avLst/>
          </a:prstGeom>
        </p:spPr>
      </p:pic>
      <p:sp>
        <p:nvSpPr>
          <p:cNvPr id="10" name="Rectangle 9"/>
          <p:cNvSpPr/>
          <p:nvPr/>
        </p:nvSpPr>
        <p:spPr bwMode="ltGray">
          <a:xfrm>
            <a:off x="0" y="3425991"/>
            <a:ext cx="7828359" cy="1026149"/>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7939371" y="3425991"/>
            <a:ext cx="1202248" cy="102614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510241" y="457198"/>
            <a:ext cx="7210394" cy="2694563"/>
          </a:xfrm>
        </p:spPr>
        <p:txBody>
          <a:bodyPr anchor="ctr"/>
          <a:lstStyle>
            <a:lvl1pPr>
              <a:defRPr sz="2400"/>
            </a:lvl1pPr>
          </a:lstStyle>
          <a:p>
            <a:r>
              <a:rPr lang="en-US"/>
              <a:t>Click to edit Master title style</a:t>
            </a:r>
            <a:endParaRPr lang="en-US" dirty="0"/>
          </a:p>
        </p:txBody>
      </p:sp>
      <p:sp>
        <p:nvSpPr>
          <p:cNvPr id="4" name="Text Placeholder 3"/>
          <p:cNvSpPr>
            <a:spLocks noGrp="1"/>
          </p:cNvSpPr>
          <p:nvPr>
            <p:ph type="body" sz="half" idx="2"/>
          </p:nvPr>
        </p:nvSpPr>
        <p:spPr>
          <a:xfrm>
            <a:off x="510242" y="3533712"/>
            <a:ext cx="7210394" cy="818092"/>
          </a:xfrm>
        </p:spPr>
        <p:txBody>
          <a:bodyPr anchor="ct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84EB90BD-B6CE-46B7-997F-7313B992CCDC}" type="datetimeFigureOut">
              <a:rPr lang="en-US" dirty="0"/>
              <a:t>9/4/18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8047092" y="3533712"/>
            <a:ext cx="865613" cy="818092"/>
          </a:xfrm>
        </p:spPr>
        <p:txBody>
          <a:bodyPr/>
          <a:lstStyle/>
          <a:p>
            <a:pPr marL="0" lvl="0" indent="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849604083"/>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446471"/>
            <a:ext cx="7828359" cy="240873"/>
          </a:xfrm>
          <a:prstGeom prst="rect">
            <a:avLst/>
          </a:prstGeom>
        </p:spPr>
      </p:pic>
      <p:pic>
        <p:nvPicPr>
          <p:cNvPr id="13" name="Picture 12"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39370" y="4447216"/>
            <a:ext cx="1202248" cy="108203"/>
          </a:xfrm>
          <a:prstGeom prst="rect">
            <a:avLst/>
          </a:prstGeom>
        </p:spPr>
      </p:pic>
      <p:sp>
        <p:nvSpPr>
          <p:cNvPr id="14" name="Rectangle 13"/>
          <p:cNvSpPr/>
          <p:nvPr/>
        </p:nvSpPr>
        <p:spPr bwMode="ltGray">
          <a:xfrm>
            <a:off x="0" y="3425991"/>
            <a:ext cx="7828359" cy="1026149"/>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7939371" y="3425991"/>
            <a:ext cx="1202248" cy="102614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5892" y="457199"/>
            <a:ext cx="6539158" cy="2277046"/>
          </a:xfrm>
        </p:spPr>
        <p:txBody>
          <a:bodyPr anchor="ctr"/>
          <a:lstStyle>
            <a:lvl1pPr>
              <a:defRPr sz="2400"/>
            </a:lvl1pPr>
          </a:lstStyle>
          <a:p>
            <a:r>
              <a:rPr lang="en-US"/>
              <a:t>Click to edit Master title style</a:t>
            </a:r>
            <a:endParaRPr lang="en-US" dirty="0"/>
          </a:p>
        </p:txBody>
      </p:sp>
      <p:sp>
        <p:nvSpPr>
          <p:cNvPr id="12" name="Text Placeholder 3"/>
          <p:cNvSpPr>
            <a:spLocks noGrp="1"/>
          </p:cNvSpPr>
          <p:nvPr>
            <p:ph type="body" sz="half" idx="13"/>
          </p:nvPr>
        </p:nvSpPr>
        <p:spPr>
          <a:xfrm>
            <a:off x="1051717" y="2740034"/>
            <a:ext cx="6117434" cy="411726"/>
          </a:xfrm>
        </p:spPr>
        <p:txBody>
          <a:bodyPr anchor="t">
            <a:normAutofit/>
          </a:bodyPr>
          <a:lstStyle>
            <a:lvl1pPr marL="0" indent="0">
              <a:buNone/>
              <a:defRPr sz="10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4" name="Text Placeholder 3"/>
          <p:cNvSpPr>
            <a:spLocks noGrp="1"/>
          </p:cNvSpPr>
          <p:nvPr>
            <p:ph type="body" sz="half" idx="2"/>
          </p:nvPr>
        </p:nvSpPr>
        <p:spPr>
          <a:xfrm>
            <a:off x="510242" y="3533712"/>
            <a:ext cx="7210394" cy="818092"/>
          </a:xfrm>
        </p:spPr>
        <p:txBody>
          <a:bodyPr anchor="ctr">
            <a:normAutofit/>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CDB9D11F-B188-461D-B23F-39381795C052}" type="datetimeFigureOut">
              <a:rPr lang="en-US" dirty="0"/>
              <a:t>9/4/18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8047092" y="3532444"/>
            <a:ext cx="865613" cy="818092"/>
          </a:xfrm>
        </p:spPr>
        <p:txBody>
          <a:bodyPr/>
          <a:lstStyle/>
          <a:p>
            <a:pPr marL="0" lvl="0" indent="0">
              <a:spcBef>
                <a:spcPts val="0"/>
              </a:spcBef>
              <a:spcAft>
                <a:spcPts val="0"/>
              </a:spcAft>
              <a:buNone/>
            </a:pPr>
            <a:fld id="{00000000-1234-1234-1234-123412341234}" type="slidenum">
              <a:rPr lang="en" smtClean="0"/>
              <a:t>‹#›</a:t>
            </a:fld>
            <a:endParaRPr lang="en"/>
          </a:p>
        </p:txBody>
      </p:sp>
      <p:sp>
        <p:nvSpPr>
          <p:cNvPr id="16" name="TextBox 15"/>
          <p:cNvSpPr txBox="1"/>
          <p:nvPr/>
        </p:nvSpPr>
        <p:spPr>
          <a:xfrm>
            <a:off x="437679" y="561087"/>
            <a:ext cx="457200" cy="438582"/>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5400" dirty="0">
                <a:solidFill>
                  <a:schemeClr val="tx1"/>
                </a:solidFill>
                <a:effectLst/>
              </a:rPr>
              <a:t>“</a:t>
            </a:r>
          </a:p>
        </p:txBody>
      </p:sp>
      <p:sp>
        <p:nvSpPr>
          <p:cNvPr id="17" name="TextBox 16"/>
          <p:cNvSpPr txBox="1"/>
          <p:nvPr/>
        </p:nvSpPr>
        <p:spPr>
          <a:xfrm>
            <a:off x="7247107" y="2275143"/>
            <a:ext cx="457200" cy="438582"/>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5400" dirty="0">
                <a:solidFill>
                  <a:schemeClr val="tx1"/>
                </a:solidFill>
                <a:effectLst/>
              </a:rPr>
              <a:t>”</a:t>
            </a:r>
          </a:p>
        </p:txBody>
      </p:sp>
    </p:spTree>
    <p:extLst>
      <p:ext uri="{BB962C8B-B14F-4D97-AF65-F5344CB8AC3E}">
        <p14:creationId xmlns:p14="http://schemas.microsoft.com/office/powerpoint/2010/main" val="2497948862"/>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446471"/>
            <a:ext cx="7828359" cy="240873"/>
          </a:xfrm>
          <a:prstGeom prst="rect">
            <a:avLst/>
          </a:prstGeom>
        </p:spPr>
      </p:pic>
      <p:pic>
        <p:nvPicPr>
          <p:cNvPr id="10" name="Picture 9"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39370" y="4447216"/>
            <a:ext cx="1202248" cy="108203"/>
          </a:xfrm>
          <a:prstGeom prst="rect">
            <a:avLst/>
          </a:prstGeom>
        </p:spPr>
      </p:pic>
      <p:sp>
        <p:nvSpPr>
          <p:cNvPr id="11" name="Rectangle 10"/>
          <p:cNvSpPr/>
          <p:nvPr/>
        </p:nvSpPr>
        <p:spPr bwMode="ltGray">
          <a:xfrm>
            <a:off x="0" y="3425991"/>
            <a:ext cx="7828359" cy="1026149"/>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7939371" y="3425991"/>
            <a:ext cx="1202248" cy="102614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510239" y="3533712"/>
            <a:ext cx="7210397" cy="441401"/>
          </a:xfrm>
        </p:spPr>
        <p:txBody>
          <a:bodyPr anchor="b"/>
          <a:lstStyle>
            <a:lvl1pPr>
              <a:defRPr sz="2400"/>
            </a:lvl1pPr>
          </a:lstStyle>
          <a:p>
            <a:r>
              <a:rPr lang="en-US"/>
              <a:t>Click to edit Master title style</a:t>
            </a:r>
            <a:endParaRPr lang="en-US" dirty="0"/>
          </a:p>
        </p:txBody>
      </p:sp>
      <p:sp>
        <p:nvSpPr>
          <p:cNvPr id="4" name="Text Placeholder 3"/>
          <p:cNvSpPr>
            <a:spLocks noGrp="1"/>
          </p:cNvSpPr>
          <p:nvPr>
            <p:ph type="body" sz="half" idx="2"/>
          </p:nvPr>
        </p:nvSpPr>
        <p:spPr>
          <a:xfrm>
            <a:off x="510240" y="3975112"/>
            <a:ext cx="7210397" cy="376691"/>
          </a:xfrm>
        </p:spPr>
        <p:txBody>
          <a:bodyPr anchor="t"/>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52E6D8D9-55A2-4063-B0F3-121F44549695}" type="datetimeFigureOut">
              <a:rPr lang="en-US" dirty="0"/>
              <a:t>9/4/18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8047092" y="3532444"/>
            <a:ext cx="865613" cy="818092"/>
          </a:xfrm>
        </p:spPr>
        <p:txBody>
          <a:bodyPr/>
          <a:lstStyle/>
          <a:p>
            <a:pPr marL="0" lvl="0" indent="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133224756"/>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477680"/>
            <a:ext cx="7828359" cy="240873"/>
          </a:xfrm>
          <a:prstGeom prst="rect">
            <a:avLst/>
          </a:prstGeom>
        </p:spPr>
      </p:pic>
      <p:pic>
        <p:nvPicPr>
          <p:cNvPr id="14" name="Picture 13"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39370" y="1478425"/>
            <a:ext cx="1202248" cy="108203"/>
          </a:xfrm>
          <a:prstGeom prst="rect">
            <a:avLst/>
          </a:prstGeom>
        </p:spPr>
      </p:pic>
      <p:sp>
        <p:nvSpPr>
          <p:cNvPr id="16" name="Rectangle 15"/>
          <p:cNvSpPr/>
          <p:nvPr/>
        </p:nvSpPr>
        <p:spPr bwMode="ltGray">
          <a:xfrm>
            <a:off x="0" y="457200"/>
            <a:ext cx="7828359" cy="1026149"/>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7939371" y="457200"/>
            <a:ext cx="1202248" cy="102614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501917" y="564921"/>
            <a:ext cx="7218720" cy="810704"/>
          </a:xfrm>
        </p:spPr>
        <p:txBody>
          <a:bodyPr/>
          <a:lstStyle/>
          <a:p>
            <a:r>
              <a:rPr lang="en-US"/>
              <a:t>Click to edit Master title style</a:t>
            </a:r>
            <a:endParaRPr lang="en-US" dirty="0"/>
          </a:p>
        </p:txBody>
      </p:sp>
      <p:sp>
        <p:nvSpPr>
          <p:cNvPr id="7" name="Text Placeholder 2"/>
          <p:cNvSpPr>
            <a:spLocks noGrp="1"/>
          </p:cNvSpPr>
          <p:nvPr>
            <p:ph type="body" idx="1"/>
          </p:nvPr>
        </p:nvSpPr>
        <p:spPr>
          <a:xfrm>
            <a:off x="495709" y="1752655"/>
            <a:ext cx="2302526" cy="432197"/>
          </a:xfrm>
        </p:spPr>
        <p:txBody>
          <a:bodyPr anchor="b">
            <a:noAutofit/>
          </a:bodyPr>
          <a:lstStyle>
            <a:lvl1pPr marL="0" indent="0">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8" name="Text Placeholder 3"/>
          <p:cNvSpPr>
            <a:spLocks noGrp="1"/>
          </p:cNvSpPr>
          <p:nvPr>
            <p:ph type="body" sz="half" idx="15"/>
          </p:nvPr>
        </p:nvSpPr>
        <p:spPr>
          <a:xfrm>
            <a:off x="510241" y="2267005"/>
            <a:ext cx="2287277" cy="2185135"/>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9" name="Text Placeholder 4"/>
          <p:cNvSpPr>
            <a:spLocks noGrp="1"/>
          </p:cNvSpPr>
          <p:nvPr>
            <p:ph type="body" sz="quarter" idx="3"/>
          </p:nvPr>
        </p:nvSpPr>
        <p:spPr>
          <a:xfrm>
            <a:off x="2967019" y="1752655"/>
            <a:ext cx="2297430" cy="432197"/>
          </a:xfrm>
        </p:spPr>
        <p:txBody>
          <a:bodyPr anchor="b">
            <a:noAutofit/>
          </a:bodyPr>
          <a:lstStyle>
            <a:lvl1pPr marL="0" indent="0">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0" name="Text Placeholder 3"/>
          <p:cNvSpPr>
            <a:spLocks noGrp="1"/>
          </p:cNvSpPr>
          <p:nvPr>
            <p:ph type="body" sz="half" idx="16"/>
          </p:nvPr>
        </p:nvSpPr>
        <p:spPr>
          <a:xfrm>
            <a:off x="2959103" y="2267005"/>
            <a:ext cx="2297430" cy="2185135"/>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11" name="Text Placeholder 4"/>
          <p:cNvSpPr>
            <a:spLocks noGrp="1"/>
          </p:cNvSpPr>
          <p:nvPr>
            <p:ph type="body" sz="quarter" idx="13"/>
          </p:nvPr>
        </p:nvSpPr>
        <p:spPr>
          <a:xfrm>
            <a:off x="5418117" y="1752655"/>
            <a:ext cx="2302519" cy="432197"/>
          </a:xfrm>
        </p:spPr>
        <p:txBody>
          <a:bodyPr anchor="b">
            <a:noAutofit/>
          </a:bodyPr>
          <a:lstStyle>
            <a:lvl1pPr marL="0" indent="0">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2" name="Text Placeholder 3"/>
          <p:cNvSpPr>
            <a:spLocks noGrp="1"/>
          </p:cNvSpPr>
          <p:nvPr>
            <p:ph type="body" sz="half" idx="17"/>
          </p:nvPr>
        </p:nvSpPr>
        <p:spPr>
          <a:xfrm>
            <a:off x="5418117" y="2267005"/>
            <a:ext cx="2302519" cy="2185135"/>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3" name="Date Placeholder 2"/>
          <p:cNvSpPr>
            <a:spLocks noGrp="1"/>
          </p:cNvSpPr>
          <p:nvPr>
            <p:ph type="dt" sz="half" idx="10"/>
          </p:nvPr>
        </p:nvSpPr>
        <p:spPr/>
        <p:txBody>
          <a:bodyPr/>
          <a:lstStyle/>
          <a:p>
            <a:fld id="{D4B24536-994D-4021-A283-9F449C0DB509}" type="datetimeFigureOut">
              <a:rPr lang="en-US" dirty="0"/>
              <a:t>9/4/18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908982150"/>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477680"/>
            <a:ext cx="7828359" cy="240873"/>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39370" y="1478425"/>
            <a:ext cx="1202248" cy="108203"/>
          </a:xfrm>
          <a:prstGeom prst="rect">
            <a:avLst/>
          </a:prstGeom>
        </p:spPr>
      </p:pic>
      <p:sp>
        <p:nvSpPr>
          <p:cNvPr id="17" name="Rectangle 16"/>
          <p:cNvSpPr/>
          <p:nvPr/>
        </p:nvSpPr>
        <p:spPr bwMode="ltGray">
          <a:xfrm>
            <a:off x="0" y="457200"/>
            <a:ext cx="7828359" cy="1026149"/>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7939371" y="457200"/>
            <a:ext cx="1202248" cy="102614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510242" y="564921"/>
            <a:ext cx="7210395" cy="810704"/>
          </a:xfrm>
        </p:spPr>
        <p:txBody>
          <a:bodyPr/>
          <a:lstStyle/>
          <a:p>
            <a:r>
              <a:rPr lang="en-US"/>
              <a:t>Click to edit Master title style</a:t>
            </a:r>
            <a:endParaRPr lang="en-US" dirty="0"/>
          </a:p>
        </p:txBody>
      </p:sp>
      <p:sp>
        <p:nvSpPr>
          <p:cNvPr id="19" name="Text Placeholder 2"/>
          <p:cNvSpPr>
            <a:spLocks noGrp="1"/>
          </p:cNvSpPr>
          <p:nvPr>
            <p:ph type="body" idx="1"/>
          </p:nvPr>
        </p:nvSpPr>
        <p:spPr>
          <a:xfrm>
            <a:off x="510239" y="3223127"/>
            <a:ext cx="2287279" cy="432197"/>
          </a:xfrm>
        </p:spPr>
        <p:txBody>
          <a:bodyPr anchor="b">
            <a:noAutofit/>
          </a:bodyPr>
          <a:lstStyle>
            <a:lvl1pPr marL="0" indent="0">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0" name="Picture Placeholder 2"/>
          <p:cNvSpPr>
            <a:spLocks noGrp="1" noChangeAspect="1"/>
          </p:cNvSpPr>
          <p:nvPr>
            <p:ph type="pic" idx="15"/>
          </p:nvPr>
        </p:nvSpPr>
        <p:spPr>
          <a:xfrm>
            <a:off x="510239" y="1752655"/>
            <a:ext cx="2287279" cy="1143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1" name="Text Placeholder 3"/>
          <p:cNvSpPr>
            <a:spLocks noGrp="1"/>
          </p:cNvSpPr>
          <p:nvPr>
            <p:ph type="body" sz="half" idx="18"/>
          </p:nvPr>
        </p:nvSpPr>
        <p:spPr>
          <a:xfrm>
            <a:off x="510239" y="3655324"/>
            <a:ext cx="2287279" cy="796817"/>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22" name="Text Placeholder 4"/>
          <p:cNvSpPr>
            <a:spLocks noGrp="1"/>
          </p:cNvSpPr>
          <p:nvPr>
            <p:ph type="body" sz="quarter" idx="3"/>
          </p:nvPr>
        </p:nvSpPr>
        <p:spPr>
          <a:xfrm>
            <a:off x="2959103" y="3223127"/>
            <a:ext cx="2297430" cy="432197"/>
          </a:xfrm>
        </p:spPr>
        <p:txBody>
          <a:bodyPr anchor="b">
            <a:noAutofit/>
          </a:bodyPr>
          <a:lstStyle>
            <a:lvl1pPr marL="0" indent="0">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3" name="Picture Placeholder 2"/>
          <p:cNvSpPr>
            <a:spLocks noGrp="1" noChangeAspect="1"/>
          </p:cNvSpPr>
          <p:nvPr>
            <p:ph type="pic" idx="21"/>
          </p:nvPr>
        </p:nvSpPr>
        <p:spPr>
          <a:xfrm>
            <a:off x="2959103" y="1752655"/>
            <a:ext cx="2297430" cy="1143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4" name="Text Placeholder 3"/>
          <p:cNvSpPr>
            <a:spLocks noGrp="1"/>
          </p:cNvSpPr>
          <p:nvPr>
            <p:ph type="body" sz="half" idx="19"/>
          </p:nvPr>
        </p:nvSpPr>
        <p:spPr>
          <a:xfrm>
            <a:off x="2958088" y="3655323"/>
            <a:ext cx="2300473" cy="796817"/>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25" name="Text Placeholder 4"/>
          <p:cNvSpPr>
            <a:spLocks noGrp="1"/>
          </p:cNvSpPr>
          <p:nvPr>
            <p:ph type="body" sz="quarter" idx="13"/>
          </p:nvPr>
        </p:nvSpPr>
        <p:spPr>
          <a:xfrm>
            <a:off x="5423009" y="3223127"/>
            <a:ext cx="2297629" cy="432197"/>
          </a:xfrm>
        </p:spPr>
        <p:txBody>
          <a:bodyPr anchor="b">
            <a:noAutofit/>
          </a:bodyPr>
          <a:lstStyle>
            <a:lvl1pPr marL="0" indent="0">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6" name="Picture Placeholder 2"/>
          <p:cNvSpPr>
            <a:spLocks noGrp="1" noChangeAspect="1"/>
          </p:cNvSpPr>
          <p:nvPr>
            <p:ph type="pic" idx="22"/>
          </p:nvPr>
        </p:nvSpPr>
        <p:spPr>
          <a:xfrm>
            <a:off x="5423008" y="1752655"/>
            <a:ext cx="2297629" cy="1143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7" name="Text Placeholder 3"/>
          <p:cNvSpPr>
            <a:spLocks noGrp="1"/>
          </p:cNvSpPr>
          <p:nvPr>
            <p:ph type="body" sz="half" idx="20"/>
          </p:nvPr>
        </p:nvSpPr>
        <p:spPr>
          <a:xfrm>
            <a:off x="5422915" y="3655321"/>
            <a:ext cx="2300672" cy="796817"/>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3" name="Date Placeholder 2"/>
          <p:cNvSpPr>
            <a:spLocks noGrp="1"/>
          </p:cNvSpPr>
          <p:nvPr>
            <p:ph type="dt" sz="half" idx="10"/>
          </p:nvPr>
        </p:nvSpPr>
        <p:spPr/>
        <p:txBody>
          <a:bodyPr/>
          <a:lstStyle/>
          <a:p>
            <a:fld id="{3CBBBB78-C96F-47B7-AB17-D852CA960AC9}" type="datetimeFigureOut">
              <a:rPr lang="en-US" dirty="0"/>
              <a:t>9/4/18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675623266"/>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477680"/>
            <a:ext cx="7828359" cy="240873"/>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39370" y="1478425"/>
            <a:ext cx="1202248" cy="108203"/>
          </a:xfrm>
          <a:prstGeom prst="rect">
            <a:avLst/>
          </a:prstGeom>
        </p:spPr>
      </p:pic>
      <p:sp>
        <p:nvSpPr>
          <p:cNvPr id="9" name="Rectangle 8"/>
          <p:cNvSpPr/>
          <p:nvPr/>
        </p:nvSpPr>
        <p:spPr bwMode="ltGray">
          <a:xfrm>
            <a:off x="0" y="457200"/>
            <a:ext cx="7828359" cy="1026149"/>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7939371" y="457200"/>
            <a:ext cx="1202248" cy="102614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FA3F48C-C7C6-4055-9F49-3777875E72AE}" type="datetimeFigureOut">
              <a:rPr lang="en-US" dirty="0"/>
              <a:t>9/4/18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879739961"/>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bwMode="ltGray">
          <a:xfrm rot="5400000">
            <a:off x="6087155" y="1402046"/>
            <a:ext cx="3830241" cy="1026149"/>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7401152" y="4029302"/>
            <a:ext cx="1202248" cy="102614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7596923" y="457198"/>
            <a:ext cx="805352" cy="326532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10241" y="457198"/>
            <a:ext cx="6652503" cy="399494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5105344" y="4452141"/>
            <a:ext cx="2057400" cy="273844"/>
          </a:xfrm>
        </p:spPr>
        <p:txBody>
          <a:bodyPr/>
          <a:lstStyle/>
          <a:p>
            <a:fld id="{6178E61D-D431-422C-9764-11DAFE33AB63}" type="datetimeFigureOut">
              <a:rPr lang="en-US" dirty="0"/>
              <a:t>9/4/18</a:t>
            </a:fld>
            <a:endParaRPr lang="en-US" dirty="0"/>
          </a:p>
        </p:txBody>
      </p:sp>
      <p:sp>
        <p:nvSpPr>
          <p:cNvPr id="5" name="Footer Placeholder 4"/>
          <p:cNvSpPr>
            <a:spLocks noGrp="1"/>
          </p:cNvSpPr>
          <p:nvPr>
            <p:ph type="ftr" sz="quarter" idx="11"/>
          </p:nvPr>
        </p:nvSpPr>
        <p:spPr>
          <a:xfrm>
            <a:off x="510241" y="4452141"/>
            <a:ext cx="4595104" cy="273844"/>
          </a:xfrm>
        </p:spPr>
        <p:txBody>
          <a:bodyPr/>
          <a:lstStyle/>
          <a:p>
            <a:endParaRPr lang="en-US" dirty="0"/>
          </a:p>
        </p:txBody>
      </p:sp>
      <p:sp>
        <p:nvSpPr>
          <p:cNvPr id="6" name="Slide Number Placeholder 5"/>
          <p:cNvSpPr>
            <a:spLocks noGrp="1"/>
          </p:cNvSpPr>
          <p:nvPr>
            <p:ph type="sldNum" sz="quarter" idx="12"/>
          </p:nvPr>
        </p:nvSpPr>
        <p:spPr>
          <a:xfrm>
            <a:off x="7573163" y="4048975"/>
            <a:ext cx="865613" cy="818092"/>
          </a:xfrm>
        </p:spPr>
        <p:txBody>
          <a:bodyPr anchor="t"/>
          <a:lstStyle>
            <a:lvl1pPr algn="ctr">
              <a:defRPr/>
            </a:lvl1pPr>
          </a:lstStyle>
          <a:p>
            <a:pPr marL="0" lvl="0" indent="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066076473"/>
      </p:ext>
    </p:extLst>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9"/>
        <p:cNvGrpSpPr/>
        <p:nvPr/>
      </p:nvGrpSpPr>
      <p:grpSpPr>
        <a:xfrm>
          <a:off x="0" y="0"/>
          <a:ext cx="0" cy="0"/>
          <a:chOff x="0" y="0"/>
          <a:chExt cx="0" cy="0"/>
        </a:xfrm>
      </p:grpSpPr>
      <p:sp>
        <p:nvSpPr>
          <p:cNvPr id="20" name="Shape 2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1" name="Shape 21"/>
          <p:cNvSpPr txBox="1">
            <a:spLocks noGrp="1"/>
          </p:cNvSpPr>
          <p:nvPr>
            <p:ph type="body" idx="1"/>
          </p:nvPr>
        </p:nvSpPr>
        <p:spPr>
          <a:xfrm>
            <a:off x="311700" y="1234075"/>
            <a:ext cx="8520600" cy="33348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22" name="Shape 22"/>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a:spcBef>
                <a:spcPts val="0"/>
              </a:spcBef>
              <a:buNone/>
              <a:defRPr/>
            </a:lvl1pPr>
            <a:lvl2pPr lvl="1">
              <a:spcBef>
                <a:spcPts val="0"/>
              </a:spcBef>
              <a:buNone/>
              <a:defRPr/>
            </a:lvl2pPr>
            <a:lvl3pPr lvl="2">
              <a:spcBef>
                <a:spcPts val="0"/>
              </a:spcBef>
              <a:buNone/>
              <a:defRPr/>
            </a:lvl3pPr>
            <a:lvl4pPr lvl="3">
              <a:spcBef>
                <a:spcPts val="0"/>
              </a:spcBef>
              <a:buNone/>
              <a:defRPr/>
            </a:lvl4pPr>
            <a:lvl5pPr lvl="4">
              <a:spcBef>
                <a:spcPts val="0"/>
              </a:spcBef>
              <a:buNone/>
              <a:defRPr/>
            </a:lvl5pPr>
            <a:lvl6pPr lvl="5">
              <a:spcBef>
                <a:spcPts val="0"/>
              </a:spcBef>
              <a:buNone/>
              <a:defRPr/>
            </a:lvl6pPr>
            <a:lvl7pPr lvl="6">
              <a:spcBef>
                <a:spcPts val="0"/>
              </a:spcBef>
              <a:buNone/>
              <a:defRPr/>
            </a:lvl7pPr>
            <a:lvl8pPr lvl="7">
              <a:spcBef>
                <a:spcPts val="0"/>
              </a:spcBef>
              <a:buNone/>
              <a:defRPr/>
            </a:lvl8pPr>
            <a:lvl9pPr lvl="8">
              <a:spcBef>
                <a:spcPts val="0"/>
              </a:spcBef>
              <a:buNone/>
              <a:defRPr/>
            </a:lvl9pPr>
          </a:lstStyle>
          <a:p>
            <a:pPr marL="0" lvl="0" indent="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8864629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477680"/>
            <a:ext cx="7828359" cy="240873"/>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39370" y="1478425"/>
            <a:ext cx="1202248" cy="108203"/>
          </a:xfrm>
          <a:prstGeom prst="rect">
            <a:avLst/>
          </a:prstGeom>
        </p:spPr>
      </p:pic>
      <p:sp>
        <p:nvSpPr>
          <p:cNvPr id="17" name="Rectangle 16"/>
          <p:cNvSpPr/>
          <p:nvPr/>
        </p:nvSpPr>
        <p:spPr bwMode="ltGray">
          <a:xfrm>
            <a:off x="0" y="457200"/>
            <a:ext cx="7828359" cy="1026149"/>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7939371" y="457200"/>
            <a:ext cx="1202248" cy="102614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2DE42F4-6EEF-4EF7-8ED4-2208F0F89A08}" type="datetimeFigureOut">
              <a:rPr lang="en-US" dirty="0"/>
              <a:t>9/4/18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860113882"/>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3065180"/>
            <a:ext cx="7828359" cy="240873"/>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39368" y="3065926"/>
            <a:ext cx="1202248" cy="108203"/>
          </a:xfrm>
          <a:prstGeom prst="rect">
            <a:avLst/>
          </a:prstGeom>
        </p:spPr>
      </p:pic>
      <p:sp>
        <p:nvSpPr>
          <p:cNvPr id="9" name="Rectangle 8"/>
          <p:cNvSpPr/>
          <p:nvPr/>
        </p:nvSpPr>
        <p:spPr bwMode="ltGray">
          <a:xfrm>
            <a:off x="-2" y="2044700"/>
            <a:ext cx="7828359" cy="1026149"/>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7939369" y="2044700"/>
            <a:ext cx="1202248" cy="102614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510242" y="2152421"/>
            <a:ext cx="7210395" cy="818091"/>
          </a:xfrm>
        </p:spPr>
        <p:txBody>
          <a:bodyPr anchor="ctr">
            <a:normAutofit/>
          </a:bodyPr>
          <a:lstStyle>
            <a:lvl1pPr algn="r">
              <a:defRPr sz="2700"/>
            </a:lvl1pPr>
          </a:lstStyle>
          <a:p>
            <a:r>
              <a:rPr lang="en-US"/>
              <a:t>Click to edit Master title style</a:t>
            </a:r>
            <a:endParaRPr lang="en-US" dirty="0"/>
          </a:p>
        </p:txBody>
      </p:sp>
      <p:sp>
        <p:nvSpPr>
          <p:cNvPr id="3" name="Text Placeholder 2"/>
          <p:cNvSpPr>
            <a:spLocks noGrp="1"/>
          </p:cNvSpPr>
          <p:nvPr>
            <p:ph type="body" idx="1"/>
          </p:nvPr>
        </p:nvSpPr>
        <p:spPr>
          <a:xfrm>
            <a:off x="510242" y="3174129"/>
            <a:ext cx="7210395" cy="1278013"/>
          </a:xfrm>
        </p:spPr>
        <p:txBody>
          <a:bodyPr>
            <a:normAutofit/>
          </a:bodyPr>
          <a:lstStyle>
            <a:lvl1pPr marL="0" indent="0" algn="r">
              <a:buNone/>
              <a:defRPr sz="15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0578ACC-22D6-47C1-A373-4FD133E34F3C}" type="datetimeFigureOut">
              <a:rPr lang="en-US" dirty="0"/>
              <a:t>9/4/18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8047092" y="2152422"/>
            <a:ext cx="865613" cy="818092"/>
          </a:xfrm>
        </p:spPr>
        <p:txBody>
          <a:bodyPr/>
          <a:lstStyle/>
          <a:p>
            <a:pPr marL="0" lvl="0" indent="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155497820"/>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477680"/>
            <a:ext cx="7828359" cy="240873"/>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39370" y="1478425"/>
            <a:ext cx="1202248" cy="108203"/>
          </a:xfrm>
          <a:prstGeom prst="rect">
            <a:avLst/>
          </a:prstGeom>
        </p:spPr>
      </p:pic>
      <p:sp>
        <p:nvSpPr>
          <p:cNvPr id="10" name="Rectangle 9"/>
          <p:cNvSpPr/>
          <p:nvPr/>
        </p:nvSpPr>
        <p:spPr bwMode="ltGray">
          <a:xfrm>
            <a:off x="0" y="457200"/>
            <a:ext cx="7828359" cy="1026149"/>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7939371" y="457200"/>
            <a:ext cx="1202248" cy="102614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10240" y="1752655"/>
            <a:ext cx="3523769" cy="26994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195592" y="1752655"/>
            <a:ext cx="3525044" cy="26994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E5A6C69-6797-4E8A-BF37-F2C3751466E9}" type="datetimeFigureOut">
              <a:rPr lang="en-US" dirty="0"/>
              <a:t>9/4/18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801198713"/>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477680"/>
            <a:ext cx="7828359" cy="240873"/>
          </a:xfrm>
          <a:prstGeom prst="rect">
            <a:avLst/>
          </a:prstGeom>
        </p:spPr>
      </p:pic>
      <p:pic>
        <p:nvPicPr>
          <p:cNvPr id="11" name="Picture 10"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39370" y="1478425"/>
            <a:ext cx="1202248" cy="108203"/>
          </a:xfrm>
          <a:prstGeom prst="rect">
            <a:avLst/>
          </a:prstGeom>
        </p:spPr>
      </p:pic>
      <p:sp>
        <p:nvSpPr>
          <p:cNvPr id="12" name="Rectangle 11"/>
          <p:cNvSpPr/>
          <p:nvPr/>
        </p:nvSpPr>
        <p:spPr bwMode="ltGray">
          <a:xfrm>
            <a:off x="0" y="457200"/>
            <a:ext cx="7828359" cy="1026149"/>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7939371" y="457200"/>
            <a:ext cx="1202248" cy="102614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510240" y="564922"/>
            <a:ext cx="7210397" cy="81070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79763" y="1752655"/>
            <a:ext cx="3354245" cy="519851"/>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510242" y="2272507"/>
            <a:ext cx="3523766" cy="21796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365116" y="1752655"/>
            <a:ext cx="3355521" cy="519057"/>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195593" y="2272507"/>
            <a:ext cx="3525044" cy="21796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82014A1-A632-4878-A0D3-F52BA7563730}" type="datetimeFigureOut">
              <a:rPr lang="en-US" dirty="0"/>
              <a:t>9/4/18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533094013"/>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477680"/>
            <a:ext cx="7828359" cy="240873"/>
          </a:xfrm>
          <a:prstGeom prst="rect">
            <a:avLst/>
          </a:prstGeom>
        </p:spPr>
      </p:pic>
      <p:pic>
        <p:nvPicPr>
          <p:cNvPr id="7" name="Picture 6"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39370" y="1478425"/>
            <a:ext cx="1202248" cy="108203"/>
          </a:xfrm>
          <a:prstGeom prst="rect">
            <a:avLst/>
          </a:prstGeom>
        </p:spPr>
      </p:pic>
      <p:sp>
        <p:nvSpPr>
          <p:cNvPr id="8" name="Rectangle 7"/>
          <p:cNvSpPr/>
          <p:nvPr/>
        </p:nvSpPr>
        <p:spPr bwMode="ltGray">
          <a:xfrm>
            <a:off x="0" y="457200"/>
            <a:ext cx="7828359" cy="1026149"/>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7939371" y="457200"/>
            <a:ext cx="1202248" cy="102614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E99F462-093F-4566-844B-4C71F2739DA5}" type="datetimeFigureOut">
              <a:rPr lang="en-US" dirty="0"/>
              <a:t>9/4/18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783961525"/>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9370" y="1478425"/>
            <a:ext cx="1202248" cy="108203"/>
          </a:xfrm>
          <a:prstGeom prst="rect">
            <a:avLst/>
          </a:prstGeom>
        </p:spPr>
      </p:pic>
      <p:sp>
        <p:nvSpPr>
          <p:cNvPr id="6" name="Rectangle 5"/>
          <p:cNvSpPr/>
          <p:nvPr/>
        </p:nvSpPr>
        <p:spPr>
          <a:xfrm>
            <a:off x="7939371" y="457200"/>
            <a:ext cx="1202248" cy="102614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3D24A7AC-904D-4781-85BA-7D10C17ED021}" type="datetimeFigureOut">
              <a:rPr lang="en-US" dirty="0"/>
              <a:t>9/4/18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224903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477680"/>
            <a:ext cx="7828359" cy="240873"/>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39370" y="1478425"/>
            <a:ext cx="1202248" cy="108203"/>
          </a:xfrm>
          <a:prstGeom prst="rect">
            <a:avLst/>
          </a:prstGeom>
        </p:spPr>
      </p:pic>
      <p:sp>
        <p:nvSpPr>
          <p:cNvPr id="10" name="Rectangle 9"/>
          <p:cNvSpPr/>
          <p:nvPr/>
        </p:nvSpPr>
        <p:spPr bwMode="ltGray">
          <a:xfrm>
            <a:off x="0" y="457200"/>
            <a:ext cx="7828359" cy="1026149"/>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7939371" y="457200"/>
            <a:ext cx="1202248" cy="102614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510241" y="564920"/>
            <a:ext cx="7210394" cy="810705"/>
          </a:xfrm>
        </p:spPr>
        <p:txBody>
          <a:bodyPr anchor="ctr">
            <a:normAutofit/>
          </a:bodyPr>
          <a:lstStyle>
            <a:lvl1pPr>
              <a:defRPr sz="2700"/>
            </a:lvl1pPr>
          </a:lstStyle>
          <a:p>
            <a:r>
              <a:rPr lang="en-US"/>
              <a:t>Click to edit Master title style</a:t>
            </a:r>
            <a:endParaRPr lang="en-US" dirty="0"/>
          </a:p>
        </p:txBody>
      </p:sp>
      <p:sp>
        <p:nvSpPr>
          <p:cNvPr id="3" name="Content Placeholder 2"/>
          <p:cNvSpPr>
            <a:spLocks noGrp="1"/>
          </p:cNvSpPr>
          <p:nvPr>
            <p:ph idx="1"/>
          </p:nvPr>
        </p:nvSpPr>
        <p:spPr>
          <a:xfrm>
            <a:off x="3514385" y="1752655"/>
            <a:ext cx="4206252" cy="26994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10241" y="1752654"/>
            <a:ext cx="2842559" cy="2699488"/>
          </a:xfrm>
        </p:spPr>
        <p:txBody>
          <a:bodyPr anchor="ct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E331444B-B92B-4E27-8C94-BB93EAF5CB18}" type="datetimeFigureOut">
              <a:rPr lang="en-US" dirty="0"/>
              <a:t>9/4/18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109127985"/>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477680"/>
            <a:ext cx="7828359" cy="240873"/>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39370" y="1478425"/>
            <a:ext cx="1202248" cy="108203"/>
          </a:xfrm>
          <a:prstGeom prst="rect">
            <a:avLst/>
          </a:prstGeom>
        </p:spPr>
      </p:pic>
      <p:sp>
        <p:nvSpPr>
          <p:cNvPr id="10" name="Rectangle 9"/>
          <p:cNvSpPr/>
          <p:nvPr/>
        </p:nvSpPr>
        <p:spPr bwMode="ltGray">
          <a:xfrm>
            <a:off x="0" y="457200"/>
            <a:ext cx="7828359" cy="1026149"/>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7939371" y="457200"/>
            <a:ext cx="1202248" cy="102614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510243" y="564921"/>
            <a:ext cx="7210393" cy="810704"/>
          </a:xfrm>
        </p:spPr>
        <p:txBody>
          <a:bodyPr anchor="ctr">
            <a:normAutofit/>
          </a:bodyPr>
          <a:lstStyle>
            <a:lvl1pPr>
              <a:defRPr sz="27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651250" y="1752656"/>
            <a:ext cx="4069387" cy="2699484"/>
          </a:xfrm>
          <a:noFill/>
          <a:ln>
            <a:noFill/>
          </a:ln>
          <a:effectLst>
            <a:outerShdw blurRad="76200" dist="63500" dir="5040000" algn="tl" rotWithShape="0">
              <a:srgbClr val="000000">
                <a:alpha val="41000"/>
              </a:srgbClr>
            </a:outerShdw>
          </a:effectLst>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510242" y="1752655"/>
            <a:ext cx="2907192" cy="2699486"/>
          </a:xfrm>
        </p:spPr>
        <p:txBody>
          <a:bodyPr anchor="ct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363EFA5E-FA76-400D-B3DC-F0BA90E6D107}" type="datetimeFigureOut">
              <a:rPr lang="en-US" dirty="0"/>
              <a:t>9/4/18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395843911"/>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20">
            <a:alphaModFix amt="10000"/>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Placeholder 1"/>
          <p:cNvSpPr>
            <a:spLocks noGrp="1"/>
          </p:cNvSpPr>
          <p:nvPr>
            <p:ph type="title"/>
          </p:nvPr>
        </p:nvSpPr>
        <p:spPr>
          <a:xfrm>
            <a:off x="510241" y="564921"/>
            <a:ext cx="7210396" cy="81070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10241" y="1752655"/>
            <a:ext cx="7210396" cy="269948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663236" y="4452141"/>
            <a:ext cx="2057400" cy="273844"/>
          </a:xfrm>
          <a:prstGeom prst="rect">
            <a:avLst/>
          </a:prstGeom>
        </p:spPr>
        <p:txBody>
          <a:bodyPr vert="horz" lIns="91440" tIns="45720" rIns="91440" bIns="45720" rtlCol="0" anchor="ctr"/>
          <a:lstStyle>
            <a:lvl1pPr algn="r">
              <a:defRPr sz="788">
                <a:solidFill>
                  <a:schemeClr val="tx1">
                    <a:tint val="75000"/>
                  </a:schemeClr>
                </a:solidFill>
              </a:defRPr>
            </a:lvl1pPr>
          </a:lstStyle>
          <a:p>
            <a:fld id="{9D6E9DEC-419B-4CC5-A080-3B06BD5A8291}" type="datetimeFigureOut">
              <a:rPr lang="en-US" dirty="0"/>
              <a:t>9/4/18</a:t>
            </a:fld>
            <a:endParaRPr lang="en-US" dirty="0"/>
          </a:p>
        </p:txBody>
      </p:sp>
      <p:sp>
        <p:nvSpPr>
          <p:cNvPr id="5" name="Footer Placeholder 4"/>
          <p:cNvSpPr>
            <a:spLocks noGrp="1"/>
          </p:cNvSpPr>
          <p:nvPr>
            <p:ph type="ftr" sz="quarter" idx="3"/>
          </p:nvPr>
        </p:nvSpPr>
        <p:spPr>
          <a:xfrm>
            <a:off x="510241" y="4452141"/>
            <a:ext cx="5152995" cy="273844"/>
          </a:xfrm>
          <a:prstGeom prst="rect">
            <a:avLst/>
          </a:prstGeom>
        </p:spPr>
        <p:txBody>
          <a:bodyPr vert="horz" lIns="91440" tIns="45720" rIns="91440" bIns="45720" rtlCol="0" anchor="ctr"/>
          <a:lstStyle>
            <a:lvl1pPr algn="l">
              <a:defRPr sz="788">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047092" y="564921"/>
            <a:ext cx="865613" cy="818092"/>
          </a:xfrm>
          <a:prstGeom prst="rect">
            <a:avLst/>
          </a:prstGeom>
        </p:spPr>
        <p:txBody>
          <a:bodyPr vert="horz" lIns="91440" tIns="45720" rIns="91440" bIns="45720" rtlCol="0" anchor="ctr"/>
          <a:lstStyle>
            <a:lvl1pPr algn="l">
              <a:defRPr sz="2700">
                <a:solidFill>
                  <a:schemeClr val="tx1">
                    <a:tint val="75000"/>
                  </a:schemeClr>
                </a:solidFill>
              </a:defRPr>
            </a:lvl1pPr>
          </a:lstStyle>
          <a:p>
            <a:pPr marL="0" lvl="0" indent="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706336732"/>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Lst>
  <p:hf sldNum="0" hdr="0" ftr="0" dt="0"/>
  <p:txStyles>
    <p:titleStyle>
      <a:lvl1pPr algn="l" defTabSz="685800" rtl="0" eaLnBrk="1" latinLnBrk="0" hangingPunct="1">
        <a:lnSpc>
          <a:spcPct val="90000"/>
        </a:lnSpc>
        <a:spcBef>
          <a:spcPct val="0"/>
        </a:spcBef>
        <a:buNone/>
        <a:defRPr sz="27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18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0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0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0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0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12.gif"/></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14.jp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16.jp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8.jp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20.tiff"/></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22.jp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24.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8.xml"/><Relationship Id="rId4" Type="http://schemas.openxmlformats.org/officeDocument/2006/relationships/image" Target="../media/image26.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8.tif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0.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58" name="Shape 58"/>
          <p:cNvSpPr txBox="1">
            <a:spLocks noGrp="1"/>
          </p:cNvSpPr>
          <p:nvPr>
            <p:ph type="ctrTitle"/>
          </p:nvPr>
        </p:nvSpPr>
        <p:spPr>
          <a:xfrm>
            <a:off x="0" y="1014000"/>
            <a:ext cx="8799750" cy="2536800"/>
          </a:xfrm>
          <a:prstGeom prst="rect">
            <a:avLst/>
          </a:prstGeom>
        </p:spPr>
        <p:txBody>
          <a:bodyPr spcFirstLastPara="1" wrap="square" lIns="91425" tIns="91425" rIns="91425" bIns="91425" anchor="ctr" anchorCtr="0">
            <a:noAutofit/>
          </a:bodyPr>
          <a:lstStyle/>
          <a:p>
            <a:pPr algn="l">
              <a:spcBef>
                <a:spcPts val="0"/>
              </a:spcBef>
            </a:pPr>
            <a:br>
              <a:rPr lang="en" sz="6000" i="1" dirty="0">
                <a:latin typeface="Arial"/>
                <a:cs typeface="Arial"/>
                <a:sym typeface="Arial"/>
              </a:rPr>
            </a:br>
            <a:br>
              <a:rPr lang="en" sz="6000" i="1" dirty="0">
                <a:latin typeface="Arial"/>
                <a:cs typeface="Arial"/>
                <a:sym typeface="Arial"/>
              </a:rPr>
            </a:br>
            <a:r>
              <a:rPr lang="en-US" sz="5400" b="1" dirty="0">
                <a:effectLst>
                  <a:glow rad="228600">
                    <a:schemeClr val="accent1">
                      <a:alpha val="40000"/>
                    </a:schemeClr>
                  </a:glow>
                </a:effectLst>
                <a:latin typeface="Arial" charset="0"/>
                <a:ea typeface="Arial" charset="0"/>
                <a:cs typeface="Arial" charset="0"/>
              </a:rPr>
              <a:t>Energy Generation</a:t>
            </a:r>
            <a:br>
              <a:rPr lang="en-US" sz="6000" dirty="0">
                <a:latin typeface="Arial" charset="0"/>
                <a:ea typeface="Arial" charset="0"/>
                <a:cs typeface="Arial" charset="0"/>
              </a:rPr>
            </a:br>
            <a:endParaRPr sz="6000" dirty="0"/>
          </a:p>
        </p:txBody>
      </p:sp>
      <p:pic>
        <p:nvPicPr>
          <p:cNvPr id="5" name="Picture 4"/>
          <p:cNvPicPr>
            <a:picLocks noChangeAspect="1"/>
          </p:cNvPicPr>
          <p:nvPr/>
        </p:nvPicPr>
        <p:blipFill>
          <a:blip r:embed="rId3"/>
          <a:stretch>
            <a:fillRect/>
          </a:stretch>
        </p:blipFill>
        <p:spPr>
          <a:xfrm>
            <a:off x="528165" y="271503"/>
            <a:ext cx="2699988" cy="1484993"/>
          </a:xfrm>
          <a:prstGeom prst="rect">
            <a:avLst/>
          </a:prstGeom>
        </p:spPr>
      </p:pic>
      <p:sp>
        <p:nvSpPr>
          <p:cNvPr id="6" name="TextBox 5"/>
          <p:cNvSpPr txBox="1"/>
          <p:nvPr/>
        </p:nvSpPr>
        <p:spPr>
          <a:xfrm>
            <a:off x="3493877" y="367668"/>
            <a:ext cx="5305873"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800" b="1" dirty="0">
                <a:solidFill>
                  <a:schemeClr val="tx1"/>
                </a:solidFill>
                <a:effectLst>
                  <a:glow rad="228600">
                    <a:schemeClr val="bg1">
                      <a:alpha val="40000"/>
                    </a:schemeClr>
                  </a:glow>
                </a:effectLst>
                <a:latin typeface="Arial" charset="0"/>
                <a:ea typeface="Arial" charset="0"/>
                <a:cs typeface="Arial" charset="0"/>
              </a:rPr>
              <a:t>CERT Educational Series</a:t>
            </a:r>
          </a:p>
        </p:txBody>
      </p:sp>
      <p:sp>
        <p:nvSpPr>
          <p:cNvPr id="7" name="Rectangle 6"/>
          <p:cNvSpPr/>
          <p:nvPr/>
        </p:nvSpPr>
        <p:spPr>
          <a:xfrm>
            <a:off x="3493877" y="890888"/>
            <a:ext cx="5095177" cy="307777"/>
          </a:xfrm>
          <a:prstGeom prst="rect">
            <a:avLst/>
          </a:prstGeom>
        </p:spPr>
        <p:txBody>
          <a:bodyPr wrap="square">
            <a:spAutoFit/>
          </a:bodyPr>
          <a:lstStyle/>
          <a:p>
            <a:r>
              <a:rPr lang="en-US" dirty="0">
                <a:solidFill>
                  <a:schemeClr val="tx1"/>
                </a:solidFill>
                <a:latin typeface="Arial" charset="0"/>
                <a:ea typeface="Arial" charset="0"/>
                <a:cs typeface="Arial" charset="0"/>
              </a:rPr>
              <a:t>Greg Monty PhD, Vicki Foust PhD, and Elizabeth </a:t>
            </a:r>
            <a:r>
              <a:rPr lang="en-US" dirty="0" err="1">
                <a:solidFill>
                  <a:schemeClr val="tx1"/>
                </a:solidFill>
                <a:latin typeface="Arial" charset="0"/>
                <a:ea typeface="Arial" charset="0"/>
                <a:cs typeface="Arial" charset="0"/>
              </a:rPr>
              <a:t>Keele</a:t>
            </a:r>
            <a:r>
              <a:rPr lang="en-US" dirty="0">
                <a:solidFill>
                  <a:schemeClr val="tx1"/>
                </a:solidFill>
                <a:latin typeface="Arial" charset="0"/>
                <a:ea typeface="Arial" charset="0"/>
                <a:cs typeface="Arial" charset="0"/>
              </a:rPr>
              <a:t> </a:t>
            </a:r>
            <a:r>
              <a:rPr lang="en-US" dirty="0" err="1">
                <a:solidFill>
                  <a:schemeClr val="tx1"/>
                </a:solidFill>
                <a:latin typeface="Arial" charset="0"/>
                <a:ea typeface="Arial" charset="0"/>
                <a:cs typeface="Arial" charset="0"/>
              </a:rPr>
              <a:t>M.Ed</a:t>
            </a:r>
            <a:endParaRPr lang="en-US" dirty="0">
              <a:solidFill>
                <a:schemeClr val="tx1"/>
              </a:solidFill>
              <a:latin typeface="Arial" charset="0"/>
              <a:ea typeface="Arial" charset="0"/>
              <a:cs typeface="Arial"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2" name="Title 1"/>
          <p:cNvSpPr>
            <a:spLocks noGrp="1"/>
          </p:cNvSpPr>
          <p:nvPr>
            <p:ph type="title"/>
          </p:nvPr>
        </p:nvSpPr>
        <p:spPr>
          <a:xfrm>
            <a:off x="130629" y="564921"/>
            <a:ext cx="7590008" cy="810704"/>
          </a:xfrm>
        </p:spPr>
        <p:txBody>
          <a:bodyPr>
            <a:normAutofit/>
          </a:bodyPr>
          <a:lstStyle/>
          <a:p>
            <a:r>
              <a:rPr lang="en-US" sz="4800" b="1" dirty="0">
                <a:latin typeface="Arial" panose="020B0604020202020204" pitchFamily="34" charset="0"/>
                <a:cs typeface="Arial" panose="020B0604020202020204" pitchFamily="34" charset="0"/>
              </a:rPr>
              <a:t>Coal Fired Power Station</a:t>
            </a:r>
          </a:p>
        </p:txBody>
      </p:sp>
      <p:pic>
        <p:nvPicPr>
          <p:cNvPr id="72" name="Shape 72" descr="Image result for how coal is used to generate electricity"/>
          <p:cNvPicPr preferRelativeResize="0"/>
          <p:nvPr/>
        </p:nvPicPr>
        <p:blipFill>
          <a:blip r:embed="rId3">
            <a:alphaModFix/>
          </a:blip>
          <a:stretch>
            <a:fillRect/>
          </a:stretch>
        </p:blipFill>
        <p:spPr>
          <a:xfrm>
            <a:off x="130629" y="1589314"/>
            <a:ext cx="4403271" cy="3331029"/>
          </a:xfrm>
          <a:prstGeom prst="rect">
            <a:avLst/>
          </a:prstGeom>
          <a:noFill/>
          <a:ln>
            <a:noFill/>
          </a:ln>
        </p:spPr>
      </p:pic>
      <p:pic>
        <p:nvPicPr>
          <p:cNvPr id="73" name="Shape 73" descr="Image result for how coal is used to generate electricity"/>
          <p:cNvPicPr preferRelativeResize="0"/>
          <p:nvPr/>
        </p:nvPicPr>
        <p:blipFill>
          <a:blip r:embed="rId4">
            <a:alphaModFix/>
          </a:blip>
          <a:stretch>
            <a:fillRect/>
          </a:stretch>
        </p:blipFill>
        <p:spPr>
          <a:xfrm>
            <a:off x="4626428" y="1589314"/>
            <a:ext cx="4354286" cy="333102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8" name="Shape 78"/>
          <p:cNvSpPr txBox="1">
            <a:spLocks noGrp="1"/>
          </p:cNvSpPr>
          <p:nvPr>
            <p:ph type="title"/>
          </p:nvPr>
        </p:nvSpPr>
        <p:spPr>
          <a:prstGeom prst="rect">
            <a:avLst/>
          </a:prstGeom>
          <a:noFill/>
        </p:spPr>
        <p:txBody>
          <a:bodyPr spcFirstLastPara="1" wrap="square" lIns="91425" tIns="91425" rIns="91425" bIns="91425" anchor="t" anchorCtr="0">
            <a:noAutofit/>
          </a:bodyPr>
          <a:lstStyle/>
          <a:p>
            <a:pPr marL="0" lvl="0" indent="0">
              <a:spcBef>
                <a:spcPts val="0"/>
              </a:spcBef>
              <a:spcAft>
                <a:spcPts val="0"/>
              </a:spcAft>
              <a:buNone/>
            </a:pPr>
            <a:r>
              <a:rPr lang="en" sz="5400" b="1" dirty="0">
                <a:latin typeface="Arial" panose="020B0604020202020204" pitchFamily="34" charset="0"/>
                <a:ea typeface="Times New Roman"/>
                <a:cs typeface="Arial" panose="020B0604020202020204" pitchFamily="34" charset="0"/>
                <a:sym typeface="Times New Roman"/>
              </a:rPr>
              <a:t>Natural Gas </a:t>
            </a:r>
            <a:endParaRPr sz="5400" b="1" dirty="0">
              <a:latin typeface="Arial" panose="020B0604020202020204" pitchFamily="34" charset="0"/>
              <a:ea typeface="Times New Roman"/>
              <a:cs typeface="Arial" panose="020B0604020202020204" pitchFamily="34" charset="0"/>
              <a:sym typeface="Times New Roman"/>
            </a:endParaRPr>
          </a:p>
        </p:txBody>
      </p:sp>
      <p:sp>
        <p:nvSpPr>
          <p:cNvPr id="79" name="Shape 79"/>
          <p:cNvSpPr txBox="1">
            <a:spLocks noGrp="1"/>
          </p:cNvSpPr>
          <p:nvPr>
            <p:ph idx="1"/>
          </p:nvPr>
        </p:nvSpPr>
        <p:spPr>
          <a:xfrm>
            <a:off x="239530" y="1541077"/>
            <a:ext cx="8687902" cy="3265913"/>
          </a:xfrm>
          <a:prstGeom prst="rect">
            <a:avLst/>
          </a:prstGeom>
          <a:noFill/>
        </p:spPr>
        <p:txBody>
          <a:bodyPr spcFirstLastPara="1" wrap="square" lIns="91425" tIns="91425" rIns="91425" bIns="91425" anchor="t" anchorCtr="0">
            <a:noAutofit/>
          </a:bodyPr>
          <a:lstStyle/>
          <a:p>
            <a:pPr marL="0" lvl="0" indent="0" rtl="0">
              <a:lnSpc>
                <a:spcPct val="100000"/>
              </a:lnSpc>
              <a:spcBef>
                <a:spcPts val="0"/>
              </a:spcBef>
              <a:spcAft>
                <a:spcPts val="0"/>
              </a:spcAft>
              <a:buClr>
                <a:schemeClr val="dk1"/>
              </a:buClr>
              <a:buSzPts val="1100"/>
              <a:buFont typeface="Arial"/>
              <a:buNone/>
            </a:pPr>
            <a:r>
              <a:rPr lang="en" sz="2000" b="1" dirty="0">
                <a:solidFill>
                  <a:srgbClr val="FFFF00"/>
                </a:solidFill>
                <a:latin typeface="Arial" panose="020B0604020202020204" pitchFamily="34" charset="0"/>
                <a:ea typeface="Times New Roman"/>
                <a:cs typeface="Arial" panose="020B0604020202020204" pitchFamily="34" charset="0"/>
                <a:sym typeface="Times New Roman"/>
              </a:rPr>
              <a:t>Energy Generation Process:</a:t>
            </a:r>
            <a:r>
              <a:rPr lang="en" sz="2000" dirty="0">
                <a:latin typeface="Arial" panose="020B0604020202020204" pitchFamily="34" charset="0"/>
                <a:ea typeface="Times New Roman"/>
                <a:cs typeface="Arial" panose="020B0604020202020204" pitchFamily="34" charset="0"/>
                <a:sym typeface="Times New Roman"/>
              </a:rPr>
              <a:t> burn natural gas → produce steam → turn turbine → generate electricity</a:t>
            </a:r>
            <a:endParaRPr sz="2000" dirty="0">
              <a:latin typeface="Arial" panose="020B0604020202020204" pitchFamily="34" charset="0"/>
              <a:ea typeface="Times New Roman"/>
              <a:cs typeface="Arial" panose="020B0604020202020204" pitchFamily="34" charset="0"/>
              <a:sym typeface="Times New Roman"/>
            </a:endParaRPr>
          </a:p>
          <a:p>
            <a:pPr marL="0" lvl="0" indent="0" rtl="0">
              <a:lnSpc>
                <a:spcPct val="100000"/>
              </a:lnSpc>
              <a:spcBef>
                <a:spcPts val="0"/>
              </a:spcBef>
              <a:spcAft>
                <a:spcPts val="0"/>
              </a:spcAft>
              <a:buClr>
                <a:schemeClr val="dk1"/>
              </a:buClr>
              <a:buSzPts val="1100"/>
              <a:buFont typeface="Arial"/>
              <a:buNone/>
            </a:pPr>
            <a:endParaRPr sz="2000" dirty="0">
              <a:latin typeface="Arial" panose="020B0604020202020204" pitchFamily="34" charset="0"/>
              <a:ea typeface="Times New Roman"/>
              <a:cs typeface="Arial" panose="020B0604020202020204" pitchFamily="34" charset="0"/>
              <a:sym typeface="Times New Roman"/>
            </a:endParaRPr>
          </a:p>
          <a:p>
            <a:pPr marL="0" lvl="0" indent="0">
              <a:lnSpc>
                <a:spcPct val="100000"/>
              </a:lnSpc>
              <a:spcBef>
                <a:spcPts val="0"/>
              </a:spcBef>
              <a:buClr>
                <a:schemeClr val="dk1"/>
              </a:buClr>
              <a:buSzPts val="1100"/>
              <a:buNone/>
            </a:pPr>
            <a:r>
              <a:rPr lang="en" sz="2000" b="1" dirty="0">
                <a:solidFill>
                  <a:srgbClr val="FFFF00"/>
                </a:solidFill>
                <a:latin typeface="Arial" panose="020B0604020202020204" pitchFamily="34" charset="0"/>
                <a:ea typeface="Times New Roman"/>
                <a:cs typeface="Arial" panose="020B0604020202020204" pitchFamily="34" charset="0"/>
                <a:sym typeface="Times New Roman"/>
              </a:rPr>
              <a:t>Percentage of Total Energy Generated in the US: </a:t>
            </a:r>
            <a:r>
              <a:rPr lang="en" sz="2000" dirty="0">
                <a:latin typeface="Arial" panose="020B0604020202020204" pitchFamily="34" charset="0"/>
                <a:ea typeface="Times New Roman"/>
                <a:cs typeface="Arial" panose="020B0604020202020204" pitchFamily="34" charset="0"/>
                <a:sym typeface="Times New Roman"/>
              </a:rPr>
              <a:t>  ~34% (more than coal)</a:t>
            </a:r>
          </a:p>
          <a:p>
            <a:pPr marL="0" lvl="0" indent="0">
              <a:lnSpc>
                <a:spcPct val="100000"/>
              </a:lnSpc>
              <a:spcBef>
                <a:spcPts val="0"/>
              </a:spcBef>
              <a:buClr>
                <a:schemeClr val="dk1"/>
              </a:buClr>
              <a:buSzPts val="1100"/>
              <a:buNone/>
            </a:pPr>
            <a:endParaRPr sz="2000" dirty="0">
              <a:latin typeface="Arial" panose="020B0604020202020204" pitchFamily="34" charset="0"/>
              <a:ea typeface="Times New Roman"/>
              <a:cs typeface="Arial" panose="020B0604020202020204" pitchFamily="34" charset="0"/>
              <a:sym typeface="Times New Roman"/>
            </a:endParaRPr>
          </a:p>
          <a:p>
            <a:pPr marL="0" lvl="0" indent="0">
              <a:lnSpc>
                <a:spcPct val="100000"/>
              </a:lnSpc>
              <a:spcBef>
                <a:spcPts val="0"/>
              </a:spcBef>
              <a:buClr>
                <a:schemeClr val="dk1"/>
              </a:buClr>
              <a:buSzPts val="1100"/>
              <a:buNone/>
            </a:pPr>
            <a:r>
              <a:rPr lang="en" sz="2000" b="1" dirty="0">
                <a:solidFill>
                  <a:srgbClr val="FFFF00"/>
                </a:solidFill>
                <a:latin typeface="Arial" panose="020B0604020202020204" pitchFamily="34" charset="0"/>
                <a:ea typeface="Times New Roman"/>
                <a:cs typeface="Arial" panose="020B0604020202020204" pitchFamily="34" charset="0"/>
                <a:sym typeface="Times New Roman"/>
              </a:rPr>
              <a:t>Positive Aspects :  </a:t>
            </a:r>
            <a:r>
              <a:rPr lang="en" sz="2000" dirty="0">
                <a:latin typeface="Arial" panose="020B0604020202020204" pitchFamily="34" charset="0"/>
                <a:ea typeface="Times New Roman"/>
                <a:cs typeface="Arial" panose="020B0604020202020204" pitchFamily="34" charset="0"/>
                <a:sym typeface="Times New Roman"/>
              </a:rPr>
              <a:t>major source of energy, produces 40% the amount of carbon when burned compared to coal</a:t>
            </a:r>
            <a:endParaRPr sz="2000" dirty="0">
              <a:latin typeface="Arial" panose="020B0604020202020204" pitchFamily="34" charset="0"/>
              <a:ea typeface="Times New Roman"/>
              <a:cs typeface="Arial" panose="020B0604020202020204" pitchFamily="34" charset="0"/>
              <a:sym typeface="Times New Roman"/>
            </a:endParaRPr>
          </a:p>
          <a:p>
            <a:pPr marL="0" lvl="0" indent="0" rtl="0">
              <a:lnSpc>
                <a:spcPct val="100000"/>
              </a:lnSpc>
              <a:spcBef>
                <a:spcPts val="0"/>
              </a:spcBef>
              <a:spcAft>
                <a:spcPts val="0"/>
              </a:spcAft>
              <a:buClr>
                <a:schemeClr val="dk1"/>
              </a:buClr>
              <a:buSzPts val="1100"/>
              <a:buFont typeface="Arial"/>
              <a:buNone/>
            </a:pPr>
            <a:endParaRPr sz="2000" dirty="0">
              <a:latin typeface="Arial" panose="020B0604020202020204" pitchFamily="34" charset="0"/>
              <a:ea typeface="Times New Roman"/>
              <a:cs typeface="Arial" panose="020B0604020202020204" pitchFamily="34" charset="0"/>
              <a:sym typeface="Times New Roman"/>
            </a:endParaRPr>
          </a:p>
          <a:p>
            <a:pPr marL="0" lvl="0" indent="0">
              <a:lnSpc>
                <a:spcPct val="100000"/>
              </a:lnSpc>
              <a:spcBef>
                <a:spcPts val="0"/>
              </a:spcBef>
              <a:buClr>
                <a:schemeClr val="dk1"/>
              </a:buClr>
              <a:buSzPts val="1100"/>
              <a:buNone/>
            </a:pPr>
            <a:r>
              <a:rPr lang="en" sz="2000" b="1" dirty="0">
                <a:solidFill>
                  <a:srgbClr val="FFFF00"/>
                </a:solidFill>
                <a:latin typeface="Arial" panose="020B0604020202020204" pitchFamily="34" charset="0"/>
                <a:ea typeface="Times New Roman"/>
                <a:cs typeface="Arial" panose="020B0604020202020204" pitchFamily="34" charset="0"/>
                <a:sym typeface="Times New Roman"/>
              </a:rPr>
              <a:t>Negative Aspects :  </a:t>
            </a:r>
            <a:r>
              <a:rPr lang="en" sz="2000" dirty="0">
                <a:latin typeface="Arial" panose="020B0604020202020204" pitchFamily="34" charset="0"/>
                <a:ea typeface="Times New Roman"/>
                <a:cs typeface="Arial" panose="020B0604020202020204" pitchFamily="34" charset="0"/>
                <a:sym typeface="Times New Roman"/>
              </a:rPr>
              <a:t>emits carbon &amp; nitrogen, nonrenewable, leaks of natural gas at wells are an issue</a:t>
            </a:r>
            <a:endParaRPr sz="2000" dirty="0">
              <a:latin typeface="Arial" panose="020B0604020202020204" pitchFamily="34" charset="0"/>
              <a:cs typeface="Arial" panose="020B0604020202020204" pitchFamily="34"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2" name="Title 1"/>
          <p:cNvSpPr>
            <a:spLocks noGrp="1"/>
          </p:cNvSpPr>
          <p:nvPr>
            <p:ph type="title"/>
          </p:nvPr>
        </p:nvSpPr>
        <p:spPr>
          <a:xfrm>
            <a:off x="141514" y="564921"/>
            <a:ext cx="7579123" cy="810704"/>
          </a:xfrm>
        </p:spPr>
        <p:txBody>
          <a:bodyPr>
            <a:normAutofit/>
          </a:bodyPr>
          <a:lstStyle/>
          <a:p>
            <a:r>
              <a:rPr lang="en-US" sz="4400" b="1" dirty="0">
                <a:latin typeface="Arial" panose="020B0604020202020204" pitchFamily="34" charset="0"/>
                <a:cs typeface="Arial" panose="020B0604020202020204" pitchFamily="34" charset="0"/>
              </a:rPr>
              <a:t>Natural Gas Power Station</a:t>
            </a:r>
          </a:p>
        </p:txBody>
      </p:sp>
      <p:pic>
        <p:nvPicPr>
          <p:cNvPr id="86" name="Shape 86" descr="Image result for natural gas power plant"/>
          <p:cNvPicPr preferRelativeResize="0"/>
          <p:nvPr/>
        </p:nvPicPr>
        <p:blipFill>
          <a:blip r:embed="rId3">
            <a:alphaModFix/>
          </a:blip>
          <a:stretch>
            <a:fillRect/>
          </a:stretch>
        </p:blipFill>
        <p:spPr>
          <a:xfrm>
            <a:off x="141514" y="1578429"/>
            <a:ext cx="4392385" cy="3407228"/>
          </a:xfrm>
          <a:prstGeom prst="rect">
            <a:avLst/>
          </a:prstGeom>
          <a:noFill/>
          <a:ln>
            <a:noFill/>
          </a:ln>
        </p:spPr>
      </p:pic>
      <p:pic>
        <p:nvPicPr>
          <p:cNvPr id="87" name="Shape 87" descr="Related image"/>
          <p:cNvPicPr preferRelativeResize="0"/>
          <p:nvPr/>
        </p:nvPicPr>
        <p:blipFill>
          <a:blip r:embed="rId4">
            <a:alphaModFix/>
          </a:blip>
          <a:stretch>
            <a:fillRect/>
          </a:stretch>
        </p:blipFill>
        <p:spPr>
          <a:xfrm>
            <a:off x="4659086" y="1578429"/>
            <a:ext cx="4267200" cy="3407228"/>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Shape 106"/>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rtl="0">
              <a:spcBef>
                <a:spcPts val="0"/>
              </a:spcBef>
              <a:spcAft>
                <a:spcPts val="0"/>
              </a:spcAft>
              <a:buClr>
                <a:schemeClr val="dk1"/>
              </a:buClr>
              <a:buSzPts val="1100"/>
              <a:buFont typeface="Arial"/>
              <a:buNone/>
            </a:pPr>
            <a:r>
              <a:rPr lang="en" sz="5400" b="1" dirty="0">
                <a:latin typeface="Arial" panose="020B0604020202020204" pitchFamily="34" charset="0"/>
                <a:ea typeface="Times New Roman"/>
                <a:cs typeface="Arial" panose="020B0604020202020204" pitchFamily="34" charset="0"/>
                <a:sym typeface="Times New Roman"/>
              </a:rPr>
              <a:t>Nuclear</a:t>
            </a:r>
            <a:endParaRPr sz="5400" dirty="0">
              <a:latin typeface="Arial" panose="020B0604020202020204" pitchFamily="34" charset="0"/>
              <a:cs typeface="Arial" panose="020B0604020202020204" pitchFamily="34" charset="0"/>
            </a:endParaRPr>
          </a:p>
        </p:txBody>
      </p:sp>
      <p:sp>
        <p:nvSpPr>
          <p:cNvPr id="107" name="Shape 107"/>
          <p:cNvSpPr txBox="1">
            <a:spLocks noGrp="1"/>
          </p:cNvSpPr>
          <p:nvPr>
            <p:ph idx="1"/>
          </p:nvPr>
        </p:nvSpPr>
        <p:spPr>
          <a:xfrm>
            <a:off x="510240" y="1568357"/>
            <a:ext cx="8236717" cy="3298417"/>
          </a:xfrm>
          <a:prstGeom prst="rect">
            <a:avLst/>
          </a:prstGeom>
          <a:noFill/>
          <a:ln>
            <a:noFill/>
          </a:ln>
        </p:spPr>
        <p:txBody>
          <a:bodyPr spcFirstLastPara="1" wrap="square" lIns="91425" tIns="91425" rIns="91425" bIns="91425" anchor="t" anchorCtr="0">
            <a:noAutofit/>
          </a:bodyPr>
          <a:lstStyle/>
          <a:p>
            <a:pPr marL="0" lvl="0" indent="0">
              <a:lnSpc>
                <a:spcPct val="100000"/>
              </a:lnSpc>
              <a:spcBef>
                <a:spcPts val="0"/>
              </a:spcBef>
              <a:buNone/>
            </a:pPr>
            <a:r>
              <a:rPr lang="en" sz="2000" b="1" dirty="0">
                <a:solidFill>
                  <a:srgbClr val="FFFF00"/>
                </a:solidFill>
                <a:latin typeface="Arial" panose="020B0604020202020204" pitchFamily="34" charset="0"/>
                <a:ea typeface="Times New Roman"/>
                <a:cs typeface="Arial" panose="020B0604020202020204" pitchFamily="34" charset="0"/>
                <a:sym typeface="Times New Roman"/>
              </a:rPr>
              <a:t>Energy Generation Process: </a:t>
            </a:r>
            <a:r>
              <a:rPr lang="en" sz="2000" dirty="0">
                <a:latin typeface="Arial" panose="020B0604020202020204" pitchFamily="34" charset="0"/>
                <a:ea typeface="Times New Roman"/>
                <a:cs typeface="Arial" panose="020B0604020202020204" pitchFamily="34" charset="0"/>
                <a:sym typeface="Times New Roman"/>
              </a:rPr>
              <a:t>Uranium-235 isotope fissious/splits → releases heat in a chain reaction → produce steam →  spin turbines →  generate electricity </a:t>
            </a:r>
            <a:endParaRPr sz="2000" dirty="0">
              <a:latin typeface="Arial" panose="020B0604020202020204" pitchFamily="34" charset="0"/>
              <a:ea typeface="Times New Roman"/>
              <a:cs typeface="Arial" panose="020B0604020202020204" pitchFamily="34" charset="0"/>
              <a:sym typeface="Times New Roman"/>
            </a:endParaRPr>
          </a:p>
          <a:p>
            <a:pPr marL="0" lvl="0" indent="0" rtl="0">
              <a:lnSpc>
                <a:spcPct val="100000"/>
              </a:lnSpc>
              <a:spcBef>
                <a:spcPts val="0"/>
              </a:spcBef>
              <a:spcAft>
                <a:spcPts val="0"/>
              </a:spcAft>
              <a:buClr>
                <a:schemeClr val="dk1"/>
              </a:buClr>
              <a:buSzPts val="1100"/>
              <a:buFont typeface="Arial"/>
              <a:buNone/>
            </a:pPr>
            <a:endParaRPr sz="2000" dirty="0">
              <a:latin typeface="Arial" panose="020B0604020202020204" pitchFamily="34" charset="0"/>
              <a:ea typeface="Times New Roman"/>
              <a:cs typeface="Arial" panose="020B0604020202020204" pitchFamily="34" charset="0"/>
              <a:sym typeface="Times New Roman"/>
            </a:endParaRPr>
          </a:p>
          <a:p>
            <a:pPr marL="0" lvl="0" indent="0" rtl="0">
              <a:lnSpc>
                <a:spcPct val="100000"/>
              </a:lnSpc>
              <a:spcBef>
                <a:spcPts val="0"/>
              </a:spcBef>
              <a:spcAft>
                <a:spcPts val="0"/>
              </a:spcAft>
              <a:buNone/>
            </a:pPr>
            <a:r>
              <a:rPr lang="en" sz="2000" b="1" dirty="0">
                <a:solidFill>
                  <a:srgbClr val="FFFF00"/>
                </a:solidFill>
                <a:latin typeface="Arial" panose="020B0604020202020204" pitchFamily="34" charset="0"/>
                <a:ea typeface="Times New Roman"/>
                <a:cs typeface="Arial" panose="020B0604020202020204" pitchFamily="34" charset="0"/>
                <a:sym typeface="Times New Roman"/>
              </a:rPr>
              <a:t>Percentage of Total Energy Generated in the US:  </a:t>
            </a:r>
            <a:r>
              <a:rPr lang="en" sz="2000" dirty="0">
                <a:latin typeface="Arial" panose="020B0604020202020204" pitchFamily="34" charset="0"/>
                <a:ea typeface="Times New Roman"/>
                <a:cs typeface="Arial" panose="020B0604020202020204" pitchFamily="34" charset="0"/>
                <a:sym typeface="Times New Roman"/>
              </a:rPr>
              <a:t>~20%</a:t>
            </a:r>
          </a:p>
          <a:p>
            <a:pPr marL="0" lvl="0" indent="0" rtl="0">
              <a:lnSpc>
                <a:spcPct val="100000"/>
              </a:lnSpc>
              <a:spcBef>
                <a:spcPts val="0"/>
              </a:spcBef>
              <a:spcAft>
                <a:spcPts val="0"/>
              </a:spcAft>
              <a:buNone/>
            </a:pPr>
            <a:endParaRPr sz="2000" dirty="0">
              <a:latin typeface="Arial" panose="020B0604020202020204" pitchFamily="34" charset="0"/>
              <a:ea typeface="Times New Roman"/>
              <a:cs typeface="Arial" panose="020B0604020202020204" pitchFamily="34" charset="0"/>
              <a:sym typeface="Times New Roman"/>
            </a:endParaRPr>
          </a:p>
          <a:p>
            <a:pPr marL="0" lvl="0" indent="0">
              <a:lnSpc>
                <a:spcPct val="100000"/>
              </a:lnSpc>
              <a:spcBef>
                <a:spcPts val="0"/>
              </a:spcBef>
              <a:buNone/>
            </a:pPr>
            <a:r>
              <a:rPr lang="en" sz="2000" b="1" dirty="0">
                <a:solidFill>
                  <a:srgbClr val="FFFF00"/>
                </a:solidFill>
                <a:latin typeface="Arial" panose="020B0604020202020204" pitchFamily="34" charset="0"/>
                <a:ea typeface="Times New Roman"/>
                <a:cs typeface="Arial" panose="020B0604020202020204" pitchFamily="34" charset="0"/>
                <a:sym typeface="Times New Roman"/>
              </a:rPr>
              <a:t>Positive Aspects :  </a:t>
            </a:r>
            <a:r>
              <a:rPr lang="en" sz="2000" dirty="0">
                <a:latin typeface="Arial" panose="020B0604020202020204" pitchFamily="34" charset="0"/>
                <a:ea typeface="Times New Roman"/>
                <a:cs typeface="Arial" panose="020B0604020202020204" pitchFamily="34" charset="0"/>
                <a:sym typeface="Times New Roman"/>
              </a:rPr>
              <a:t>produces near zero greenhouse gas emissions </a:t>
            </a:r>
            <a:endParaRPr sz="2000" dirty="0">
              <a:latin typeface="Arial" panose="020B0604020202020204" pitchFamily="34" charset="0"/>
              <a:ea typeface="Times New Roman"/>
              <a:cs typeface="Arial" panose="020B0604020202020204" pitchFamily="34" charset="0"/>
              <a:sym typeface="Times New Roman"/>
            </a:endParaRPr>
          </a:p>
          <a:p>
            <a:pPr marL="0" lvl="0" indent="0" rtl="0">
              <a:lnSpc>
                <a:spcPct val="100000"/>
              </a:lnSpc>
              <a:spcBef>
                <a:spcPts val="0"/>
              </a:spcBef>
              <a:spcAft>
                <a:spcPts val="0"/>
              </a:spcAft>
              <a:buNone/>
            </a:pPr>
            <a:endParaRPr sz="2000" dirty="0">
              <a:latin typeface="Arial" panose="020B0604020202020204" pitchFamily="34" charset="0"/>
              <a:ea typeface="Times New Roman"/>
              <a:cs typeface="Arial" panose="020B0604020202020204" pitchFamily="34" charset="0"/>
              <a:sym typeface="Times New Roman"/>
            </a:endParaRPr>
          </a:p>
          <a:p>
            <a:pPr marL="0" lvl="0" indent="0">
              <a:lnSpc>
                <a:spcPct val="100000"/>
              </a:lnSpc>
              <a:spcBef>
                <a:spcPts val="0"/>
              </a:spcBef>
              <a:buNone/>
            </a:pPr>
            <a:r>
              <a:rPr lang="en" sz="2000" b="1" dirty="0">
                <a:solidFill>
                  <a:srgbClr val="FFFF00"/>
                </a:solidFill>
                <a:latin typeface="Arial" panose="020B0604020202020204" pitchFamily="34" charset="0"/>
                <a:ea typeface="Times New Roman"/>
                <a:cs typeface="Arial" panose="020B0604020202020204" pitchFamily="34" charset="0"/>
                <a:sym typeface="Times New Roman"/>
              </a:rPr>
              <a:t>Negative Aspects :</a:t>
            </a:r>
            <a:r>
              <a:rPr lang="en" sz="2000" b="1" dirty="0">
                <a:latin typeface="Arial" panose="020B0604020202020204" pitchFamily="34" charset="0"/>
                <a:ea typeface="Times New Roman"/>
                <a:cs typeface="Arial" panose="020B0604020202020204" pitchFamily="34" charset="0"/>
                <a:sym typeface="Times New Roman"/>
              </a:rPr>
              <a:t> </a:t>
            </a:r>
            <a:r>
              <a:rPr lang="en" sz="2000" dirty="0">
                <a:latin typeface="Arial" panose="020B0604020202020204" pitchFamily="34" charset="0"/>
                <a:ea typeface="Times New Roman"/>
                <a:cs typeface="Arial" panose="020B0604020202020204" pitchFamily="34" charset="0"/>
                <a:sym typeface="Times New Roman"/>
              </a:rPr>
              <a:t>radioactive waste, nuclear accidents, high use of water, non-renewable </a:t>
            </a:r>
            <a:endParaRPr sz="2000" dirty="0">
              <a:latin typeface="Arial" panose="020B0604020202020204" pitchFamily="34" charset="0"/>
              <a:ea typeface="Times New Roman"/>
              <a:cs typeface="Arial" panose="020B0604020202020204" pitchFamily="34" charset="0"/>
              <a:sym typeface="Times New Roman"/>
            </a:endParaRPr>
          </a:p>
          <a:p>
            <a:pPr marL="0" lvl="0" indent="0" rtl="0">
              <a:lnSpc>
                <a:spcPct val="100000"/>
              </a:lnSpc>
              <a:spcBef>
                <a:spcPts val="0"/>
              </a:spcBef>
              <a:spcAft>
                <a:spcPts val="0"/>
              </a:spcAft>
              <a:buNone/>
            </a:pPr>
            <a:endParaRPr sz="2400" dirty="0">
              <a:solidFill>
                <a:schemeClr val="dk1"/>
              </a:solidFill>
              <a:latin typeface="Times New Roman"/>
              <a:ea typeface="Times New Roman"/>
              <a:cs typeface="Times New Roman"/>
              <a:sym typeface="Times New Roman"/>
            </a:endParaRPr>
          </a:p>
          <a:p>
            <a:pPr marL="0" lvl="0" indent="0" rtl="0">
              <a:lnSpc>
                <a:spcPct val="100000"/>
              </a:lnSpc>
              <a:spcBef>
                <a:spcPts val="0"/>
              </a:spcBef>
              <a:spcAft>
                <a:spcPts val="0"/>
              </a:spcAft>
              <a:buClr>
                <a:schemeClr val="dk1"/>
              </a:buClr>
              <a:buSzPts val="1100"/>
              <a:buFont typeface="Arial"/>
              <a:buNone/>
            </a:pPr>
            <a:endParaRPr sz="2400" dirty="0">
              <a:solidFill>
                <a:schemeClr val="dk1"/>
              </a:solidFill>
              <a:latin typeface="Times New Roman"/>
              <a:ea typeface="Times New Roman"/>
              <a:cs typeface="Times New Roman"/>
              <a:sym typeface="Times New Roman"/>
            </a:endParaRPr>
          </a:p>
          <a:p>
            <a:pPr marL="0" lvl="0" indent="0">
              <a:spcBef>
                <a:spcPts val="0"/>
              </a:spcBef>
              <a:spcAft>
                <a:spcPts val="1600"/>
              </a:spcAft>
              <a:buNone/>
            </a:pPr>
            <a:endParaRPr sz="2400" dirty="0">
              <a:latin typeface="Times New Roman"/>
              <a:ea typeface="Times New Roman"/>
              <a:cs typeface="Times New Roman"/>
              <a:sym typeface="Times New Roman"/>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2" name="Title 1"/>
          <p:cNvSpPr>
            <a:spLocks noGrp="1"/>
          </p:cNvSpPr>
          <p:nvPr>
            <p:ph type="title"/>
          </p:nvPr>
        </p:nvSpPr>
        <p:spPr>
          <a:xfrm>
            <a:off x="141514" y="564921"/>
            <a:ext cx="7579123" cy="810704"/>
          </a:xfrm>
        </p:spPr>
        <p:txBody>
          <a:bodyPr>
            <a:normAutofit/>
          </a:bodyPr>
          <a:lstStyle/>
          <a:p>
            <a:r>
              <a:rPr lang="en-US" sz="4400" b="1" dirty="0">
                <a:latin typeface="Arial" panose="020B0604020202020204" pitchFamily="34" charset="0"/>
                <a:cs typeface="Arial" panose="020B0604020202020204" pitchFamily="34" charset="0"/>
              </a:rPr>
              <a:t>Nuclear Energy Generation</a:t>
            </a:r>
          </a:p>
        </p:txBody>
      </p:sp>
      <p:pic>
        <p:nvPicPr>
          <p:cNvPr id="114" name="Shape 114" descr="Image result for nuclear energy"/>
          <p:cNvPicPr preferRelativeResize="0"/>
          <p:nvPr/>
        </p:nvPicPr>
        <p:blipFill>
          <a:blip r:embed="rId3">
            <a:alphaModFix/>
          </a:blip>
          <a:stretch>
            <a:fillRect/>
          </a:stretch>
        </p:blipFill>
        <p:spPr>
          <a:xfrm>
            <a:off x="141514" y="1634825"/>
            <a:ext cx="4392386" cy="3350832"/>
          </a:xfrm>
          <a:prstGeom prst="rect">
            <a:avLst/>
          </a:prstGeom>
          <a:noFill/>
          <a:ln>
            <a:noFill/>
          </a:ln>
        </p:spPr>
      </p:pic>
      <p:pic>
        <p:nvPicPr>
          <p:cNvPr id="115" name="Shape 115" descr="Image result for nuclear energy"/>
          <p:cNvPicPr preferRelativeResize="0"/>
          <p:nvPr/>
        </p:nvPicPr>
        <p:blipFill>
          <a:blip r:embed="rId4">
            <a:alphaModFix/>
          </a:blip>
          <a:stretch>
            <a:fillRect/>
          </a:stretch>
        </p:blipFill>
        <p:spPr>
          <a:xfrm>
            <a:off x="4687613" y="1634825"/>
            <a:ext cx="4282216" cy="3350832"/>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Shape 120"/>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sz="5400" b="1" dirty="0">
                <a:latin typeface="Arial" panose="020B0604020202020204" pitchFamily="34" charset="0"/>
                <a:ea typeface="Times New Roman"/>
                <a:cs typeface="Arial" panose="020B0604020202020204" pitchFamily="34" charset="0"/>
                <a:sym typeface="Times New Roman"/>
              </a:rPr>
              <a:t>Wind</a:t>
            </a:r>
            <a:r>
              <a:rPr lang="en" b="1" dirty="0">
                <a:latin typeface="Times New Roman"/>
                <a:ea typeface="Times New Roman"/>
                <a:cs typeface="Times New Roman"/>
                <a:sym typeface="Times New Roman"/>
              </a:rPr>
              <a:t> </a:t>
            </a:r>
            <a:endParaRPr b="1" dirty="0">
              <a:latin typeface="Times New Roman"/>
              <a:ea typeface="Times New Roman"/>
              <a:cs typeface="Times New Roman"/>
              <a:sym typeface="Times New Roman"/>
            </a:endParaRPr>
          </a:p>
        </p:txBody>
      </p:sp>
      <p:sp>
        <p:nvSpPr>
          <p:cNvPr id="121" name="Shape 121"/>
          <p:cNvSpPr txBox="1">
            <a:spLocks noGrp="1"/>
          </p:cNvSpPr>
          <p:nvPr>
            <p:ph idx="1"/>
          </p:nvPr>
        </p:nvSpPr>
        <p:spPr>
          <a:xfrm>
            <a:off x="510241" y="1635266"/>
            <a:ext cx="7910745" cy="3233296"/>
          </a:xfrm>
          <a:prstGeom prst="rect">
            <a:avLst/>
          </a:prstGeom>
          <a:noFill/>
          <a:ln w="9525" cap="flat" cmpd="sng">
            <a:noFill/>
            <a:prstDash val="solid"/>
            <a:round/>
            <a:headEnd type="none" w="sm" len="sm"/>
            <a:tailEnd type="none" w="sm" len="sm"/>
          </a:ln>
        </p:spPr>
        <p:txBody>
          <a:bodyPr spcFirstLastPara="1" wrap="square" lIns="91425" tIns="91425" rIns="91425" bIns="91425" anchor="t" anchorCtr="0">
            <a:noAutofit/>
          </a:bodyPr>
          <a:lstStyle/>
          <a:p>
            <a:pPr marL="0" lvl="0" indent="0">
              <a:lnSpc>
                <a:spcPct val="100000"/>
              </a:lnSpc>
              <a:spcBef>
                <a:spcPts val="0"/>
              </a:spcBef>
              <a:buClr>
                <a:schemeClr val="dk1"/>
              </a:buClr>
              <a:buNone/>
            </a:pPr>
            <a:r>
              <a:rPr lang="en" sz="2000" b="1" dirty="0">
                <a:solidFill>
                  <a:srgbClr val="FFFF00"/>
                </a:solidFill>
                <a:latin typeface="Arial" panose="020B0604020202020204" pitchFamily="34" charset="0"/>
                <a:ea typeface="Times New Roman"/>
                <a:cs typeface="Arial" panose="020B0604020202020204" pitchFamily="34" charset="0"/>
                <a:sym typeface="Times New Roman"/>
              </a:rPr>
              <a:t>Energy Generation Process:</a:t>
            </a:r>
            <a:r>
              <a:rPr lang="en" sz="2000" dirty="0">
                <a:latin typeface="Arial" panose="020B0604020202020204" pitchFamily="34" charset="0"/>
                <a:ea typeface="Times New Roman"/>
                <a:cs typeface="Arial" panose="020B0604020202020204" pitchFamily="34" charset="0"/>
                <a:sym typeface="Times New Roman"/>
              </a:rPr>
              <a:t> uneven heating on earth → produces wind → </a:t>
            </a:r>
            <a:r>
              <a:rPr lang="en-US" sz="2000" dirty="0">
                <a:latin typeface="Arial" panose="020B0604020202020204" pitchFamily="34" charset="0"/>
                <a:ea typeface="Times New Roman"/>
                <a:cs typeface="Arial" panose="020B0604020202020204" pitchFamily="34" charset="0"/>
                <a:sym typeface="Times New Roman"/>
              </a:rPr>
              <a:t>turns turbine/blades </a:t>
            </a:r>
            <a:r>
              <a:rPr lang="en" sz="2000" dirty="0">
                <a:latin typeface="Arial" panose="020B0604020202020204" pitchFamily="34" charset="0"/>
                <a:ea typeface="Times New Roman"/>
                <a:cs typeface="Arial" panose="020B0604020202020204" pitchFamily="34" charset="0"/>
                <a:sym typeface="Times New Roman"/>
              </a:rPr>
              <a:t>→ produces electricity</a:t>
            </a:r>
            <a:endParaRPr sz="2000" dirty="0">
              <a:latin typeface="Arial" panose="020B0604020202020204" pitchFamily="34" charset="0"/>
              <a:ea typeface="Times New Roman"/>
              <a:cs typeface="Arial" panose="020B0604020202020204" pitchFamily="34" charset="0"/>
              <a:sym typeface="Times New Roman"/>
            </a:endParaRPr>
          </a:p>
          <a:p>
            <a:pPr marL="0" lvl="0" indent="0" rtl="0">
              <a:lnSpc>
                <a:spcPct val="100000"/>
              </a:lnSpc>
              <a:spcBef>
                <a:spcPts val="0"/>
              </a:spcBef>
              <a:spcAft>
                <a:spcPts val="0"/>
              </a:spcAft>
              <a:buClr>
                <a:schemeClr val="dk1"/>
              </a:buClr>
              <a:buFont typeface="Arial"/>
              <a:buNone/>
            </a:pPr>
            <a:endParaRPr sz="2000" dirty="0">
              <a:latin typeface="Arial" panose="020B0604020202020204" pitchFamily="34" charset="0"/>
              <a:ea typeface="Times New Roman"/>
              <a:cs typeface="Arial" panose="020B0604020202020204" pitchFamily="34" charset="0"/>
              <a:sym typeface="Times New Roman"/>
            </a:endParaRPr>
          </a:p>
          <a:p>
            <a:pPr marL="0" lvl="0" indent="0" rtl="0">
              <a:lnSpc>
                <a:spcPct val="100000"/>
              </a:lnSpc>
              <a:spcBef>
                <a:spcPts val="0"/>
              </a:spcBef>
              <a:spcAft>
                <a:spcPts val="0"/>
              </a:spcAft>
              <a:buNone/>
            </a:pPr>
            <a:r>
              <a:rPr lang="en" sz="2000" b="1" dirty="0">
                <a:solidFill>
                  <a:srgbClr val="FFFF00"/>
                </a:solidFill>
                <a:latin typeface="Arial" panose="020B0604020202020204" pitchFamily="34" charset="0"/>
                <a:ea typeface="Times New Roman"/>
                <a:cs typeface="Arial" panose="020B0604020202020204" pitchFamily="34" charset="0"/>
                <a:sym typeface="Times New Roman"/>
              </a:rPr>
              <a:t>Percentage of Total Energy Generated in the US:  </a:t>
            </a:r>
            <a:r>
              <a:rPr lang="en" sz="2000" dirty="0">
                <a:latin typeface="Arial" panose="020B0604020202020204" pitchFamily="34" charset="0"/>
                <a:ea typeface="Times New Roman"/>
                <a:cs typeface="Arial" panose="020B0604020202020204" pitchFamily="34" charset="0"/>
                <a:sym typeface="Times New Roman"/>
              </a:rPr>
              <a:t>&gt; 4%</a:t>
            </a:r>
          </a:p>
          <a:p>
            <a:pPr marL="0" lvl="0" indent="0" rtl="0">
              <a:lnSpc>
                <a:spcPct val="100000"/>
              </a:lnSpc>
              <a:spcBef>
                <a:spcPts val="0"/>
              </a:spcBef>
              <a:spcAft>
                <a:spcPts val="0"/>
              </a:spcAft>
              <a:buNone/>
            </a:pPr>
            <a:endParaRPr sz="2000" dirty="0">
              <a:latin typeface="Arial" panose="020B0604020202020204" pitchFamily="34" charset="0"/>
              <a:ea typeface="Times New Roman"/>
              <a:cs typeface="Arial" panose="020B0604020202020204" pitchFamily="34" charset="0"/>
              <a:sym typeface="Times New Roman"/>
            </a:endParaRPr>
          </a:p>
          <a:p>
            <a:pPr marL="0" lvl="0" indent="0">
              <a:lnSpc>
                <a:spcPct val="100000"/>
              </a:lnSpc>
              <a:spcBef>
                <a:spcPts val="0"/>
              </a:spcBef>
              <a:buNone/>
            </a:pPr>
            <a:r>
              <a:rPr lang="en" sz="2000" b="1" dirty="0">
                <a:solidFill>
                  <a:srgbClr val="FFFF00"/>
                </a:solidFill>
                <a:latin typeface="Arial" panose="020B0604020202020204" pitchFamily="34" charset="0"/>
                <a:ea typeface="Times New Roman"/>
                <a:cs typeface="Arial" panose="020B0604020202020204" pitchFamily="34" charset="0"/>
                <a:sym typeface="Times New Roman"/>
              </a:rPr>
              <a:t>Positive Aspects :  </a:t>
            </a:r>
            <a:r>
              <a:rPr lang="en" sz="2000" dirty="0">
                <a:latin typeface="Arial" panose="020B0604020202020204" pitchFamily="34" charset="0"/>
                <a:ea typeface="Times New Roman"/>
                <a:cs typeface="Arial" panose="020B0604020202020204" pitchFamily="34" charset="0"/>
                <a:sym typeface="Times New Roman"/>
              </a:rPr>
              <a:t>no air pollution, renewable </a:t>
            </a:r>
            <a:endParaRPr sz="2000" dirty="0">
              <a:latin typeface="Arial" panose="020B0604020202020204" pitchFamily="34" charset="0"/>
              <a:ea typeface="Times New Roman"/>
              <a:cs typeface="Arial" panose="020B0604020202020204" pitchFamily="34" charset="0"/>
              <a:sym typeface="Times New Roman"/>
            </a:endParaRPr>
          </a:p>
          <a:p>
            <a:pPr marL="0" lvl="0" indent="0" rtl="0">
              <a:lnSpc>
                <a:spcPct val="100000"/>
              </a:lnSpc>
              <a:spcBef>
                <a:spcPts val="0"/>
              </a:spcBef>
              <a:spcAft>
                <a:spcPts val="0"/>
              </a:spcAft>
              <a:buNone/>
            </a:pPr>
            <a:endParaRPr sz="2000" dirty="0">
              <a:latin typeface="Arial" panose="020B0604020202020204" pitchFamily="34" charset="0"/>
              <a:ea typeface="Times New Roman"/>
              <a:cs typeface="Arial" panose="020B0604020202020204" pitchFamily="34" charset="0"/>
              <a:sym typeface="Times New Roman"/>
            </a:endParaRPr>
          </a:p>
          <a:p>
            <a:pPr marL="0" lvl="0" indent="0">
              <a:lnSpc>
                <a:spcPct val="100000"/>
              </a:lnSpc>
              <a:spcBef>
                <a:spcPts val="0"/>
              </a:spcBef>
              <a:buNone/>
            </a:pPr>
            <a:r>
              <a:rPr lang="en" sz="2000" b="1" dirty="0">
                <a:solidFill>
                  <a:srgbClr val="FFFF00"/>
                </a:solidFill>
                <a:latin typeface="Arial" panose="020B0604020202020204" pitchFamily="34" charset="0"/>
                <a:ea typeface="Times New Roman"/>
                <a:cs typeface="Arial" panose="020B0604020202020204" pitchFamily="34" charset="0"/>
                <a:sym typeface="Times New Roman"/>
              </a:rPr>
              <a:t>Negative Aspects :  </a:t>
            </a:r>
            <a:r>
              <a:rPr lang="en" sz="2000" dirty="0">
                <a:latin typeface="Arial" panose="020B0604020202020204" pitchFamily="34" charset="0"/>
                <a:ea typeface="Times New Roman"/>
                <a:cs typeface="Arial" panose="020B0604020202020204" pitchFamily="34" charset="0"/>
                <a:sym typeface="Times New Roman"/>
              </a:rPr>
              <a:t>Wind Farms only run when wind </a:t>
            </a:r>
            <a:r>
              <a:rPr lang="en-US" sz="2000" dirty="0">
                <a:latin typeface="Arial" panose="020B0604020202020204" pitchFamily="34" charset="0"/>
                <a:ea typeface="Times New Roman"/>
                <a:cs typeface="Arial" panose="020B0604020202020204" pitchFamily="34" charset="0"/>
                <a:sym typeface="Times New Roman"/>
              </a:rPr>
              <a:t>velocity is high, wildlife (birds) hit by blades, only viable in certain locations in the US, </a:t>
            </a:r>
            <a:r>
              <a:rPr lang="en" sz="2000" dirty="0">
                <a:latin typeface="Arial" panose="020B0604020202020204" pitchFamily="34" charset="0"/>
                <a:ea typeface="Times New Roman"/>
                <a:cs typeface="Arial" panose="020B0604020202020204" pitchFamily="34" charset="0"/>
                <a:sym typeface="Times New Roman"/>
              </a:rPr>
              <a:t>intermittent source </a:t>
            </a:r>
            <a:endParaRPr sz="2000" dirty="0">
              <a:latin typeface="Arial" panose="020B0604020202020204" pitchFamily="34" charset="0"/>
              <a:ea typeface="Calibri"/>
              <a:cs typeface="Arial" panose="020B0604020202020204" pitchFamily="34" charset="0"/>
              <a:sym typeface="Calibri"/>
            </a:endParaRPr>
          </a:p>
          <a:p>
            <a:pPr marL="0" lvl="0" indent="0" rtl="0">
              <a:lnSpc>
                <a:spcPct val="100000"/>
              </a:lnSpc>
              <a:spcBef>
                <a:spcPts val="0"/>
              </a:spcBef>
              <a:spcAft>
                <a:spcPts val="0"/>
              </a:spcAft>
              <a:buClr>
                <a:schemeClr val="dk1"/>
              </a:buClr>
              <a:buSzPts val="1100"/>
              <a:buFont typeface="Arial"/>
              <a:buNone/>
            </a:pPr>
            <a:endParaRPr sz="3000" dirty="0">
              <a:solidFill>
                <a:srgbClr val="000000"/>
              </a:solidFill>
              <a:latin typeface="Calibri"/>
              <a:ea typeface="Calibri"/>
              <a:cs typeface="Calibri"/>
              <a:sym typeface="Calibri"/>
            </a:endParaRPr>
          </a:p>
          <a:p>
            <a:pPr marL="0" lvl="0" indent="0">
              <a:spcBef>
                <a:spcPts val="0"/>
              </a:spcBef>
              <a:spcAft>
                <a:spcPts val="1600"/>
              </a:spcAft>
              <a:buNone/>
            </a:pPr>
            <a:endParaRPr dirty="0">
              <a:solidFill>
                <a:srgbClr val="000000"/>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5400" b="1" dirty="0">
                <a:latin typeface="Arial" panose="020B0604020202020204" pitchFamily="34" charset="0"/>
                <a:cs typeface="Arial" panose="020B0604020202020204" pitchFamily="34" charset="0"/>
              </a:rPr>
              <a:t>Wind Generation</a:t>
            </a:r>
          </a:p>
        </p:txBody>
      </p:sp>
      <p:pic>
        <p:nvPicPr>
          <p:cNvPr id="127" name="Shape 127"/>
          <p:cNvPicPr preferRelativeResize="0"/>
          <p:nvPr/>
        </p:nvPicPr>
        <p:blipFill>
          <a:blip r:embed="rId3">
            <a:alphaModFix/>
          </a:blip>
          <a:stretch>
            <a:fillRect/>
          </a:stretch>
        </p:blipFill>
        <p:spPr>
          <a:xfrm>
            <a:off x="4876800" y="1600200"/>
            <a:ext cx="3951514" cy="3341914"/>
          </a:xfrm>
          <a:prstGeom prst="rect">
            <a:avLst/>
          </a:prstGeom>
          <a:solidFill>
            <a:schemeClr val="tx1"/>
          </a:solidFill>
          <a:ln>
            <a:solidFill>
              <a:schemeClr val="bg1"/>
            </a:solidFill>
          </a:ln>
        </p:spPr>
      </p:pic>
      <p:pic>
        <p:nvPicPr>
          <p:cNvPr id="129" name="Shape 129"/>
          <p:cNvPicPr preferRelativeResize="0"/>
          <p:nvPr/>
        </p:nvPicPr>
        <p:blipFill>
          <a:blip r:embed="rId4">
            <a:alphaModFix/>
          </a:blip>
          <a:stretch>
            <a:fillRect/>
          </a:stretch>
        </p:blipFill>
        <p:spPr>
          <a:xfrm>
            <a:off x="239485" y="1600200"/>
            <a:ext cx="4136571" cy="3341914"/>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Shape 134"/>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sz="5400" b="1" dirty="0">
                <a:latin typeface="Arial" panose="020B0604020202020204" pitchFamily="34" charset="0"/>
                <a:cs typeface="Arial" panose="020B0604020202020204" pitchFamily="34" charset="0"/>
              </a:rPr>
              <a:t>Solar</a:t>
            </a:r>
            <a:r>
              <a:rPr lang="en" dirty="0"/>
              <a:t> </a:t>
            </a:r>
            <a:endParaRPr dirty="0"/>
          </a:p>
        </p:txBody>
      </p:sp>
      <p:sp>
        <p:nvSpPr>
          <p:cNvPr id="135" name="Shape 135"/>
          <p:cNvSpPr txBox="1">
            <a:spLocks noGrp="1"/>
          </p:cNvSpPr>
          <p:nvPr>
            <p:ph idx="1"/>
          </p:nvPr>
        </p:nvSpPr>
        <p:spPr>
          <a:xfrm>
            <a:off x="283536" y="1667594"/>
            <a:ext cx="8321747" cy="3230471"/>
          </a:xfrm>
          <a:prstGeom prst="rect">
            <a:avLst/>
          </a:prstGeom>
          <a:noFill/>
        </p:spPr>
        <p:txBody>
          <a:bodyPr spcFirstLastPara="1" wrap="square" lIns="91425" tIns="91425" rIns="91425" bIns="91425" anchor="t" anchorCtr="0">
            <a:noAutofit/>
          </a:bodyPr>
          <a:lstStyle/>
          <a:p>
            <a:pPr marL="0" lvl="0" indent="0">
              <a:lnSpc>
                <a:spcPct val="100000"/>
              </a:lnSpc>
              <a:spcBef>
                <a:spcPts val="0"/>
              </a:spcBef>
              <a:spcAft>
                <a:spcPts val="1200"/>
              </a:spcAft>
              <a:buClr>
                <a:schemeClr val="dk2"/>
              </a:buClr>
              <a:buSzPts val="1100"/>
              <a:buNone/>
            </a:pPr>
            <a:r>
              <a:rPr lang="en" sz="2400" b="1" dirty="0">
                <a:solidFill>
                  <a:srgbClr val="FFFF00"/>
                </a:solidFill>
                <a:latin typeface="Arial" panose="020B0604020202020204" pitchFamily="34" charset="0"/>
                <a:ea typeface="Times New Roman"/>
                <a:cs typeface="Arial" panose="020B0604020202020204" pitchFamily="34" charset="0"/>
                <a:sym typeface="Times New Roman"/>
              </a:rPr>
              <a:t>Energy Generation Process: </a:t>
            </a:r>
            <a:r>
              <a:rPr lang="en" sz="2400" dirty="0">
                <a:solidFill>
                  <a:srgbClr val="FFFF00"/>
                </a:solidFill>
                <a:latin typeface="Arial" panose="020B0604020202020204" pitchFamily="34" charset="0"/>
                <a:ea typeface="Times New Roman"/>
                <a:cs typeface="Arial" panose="020B0604020202020204" pitchFamily="34" charset="0"/>
                <a:sym typeface="Times New Roman"/>
              </a:rPr>
              <a:t> </a:t>
            </a:r>
            <a:r>
              <a:rPr lang="en" sz="2400" dirty="0">
                <a:latin typeface="Arial" panose="020B0604020202020204" pitchFamily="34" charset="0"/>
                <a:ea typeface="Times New Roman"/>
                <a:cs typeface="Arial" panose="020B0604020202020204" pitchFamily="34" charset="0"/>
                <a:sym typeface="Times New Roman"/>
              </a:rPr>
              <a:t>radiation from the sun →  hits photovoltaic panel → produces electricity (DC current) → Inverter produces AC electricity for grid </a:t>
            </a:r>
          </a:p>
          <a:p>
            <a:pPr marL="0" lvl="0" indent="0">
              <a:lnSpc>
                <a:spcPct val="100000"/>
              </a:lnSpc>
              <a:spcBef>
                <a:spcPts val="0"/>
              </a:spcBef>
              <a:spcAft>
                <a:spcPts val="1200"/>
              </a:spcAft>
              <a:buClr>
                <a:schemeClr val="dk2"/>
              </a:buClr>
              <a:buSzPts val="1100"/>
              <a:buNone/>
            </a:pPr>
            <a:r>
              <a:rPr lang="en" sz="2400" b="1" dirty="0">
                <a:solidFill>
                  <a:srgbClr val="FFFF00"/>
                </a:solidFill>
                <a:latin typeface="Arial" panose="020B0604020202020204" pitchFamily="34" charset="0"/>
                <a:ea typeface="Times New Roman"/>
                <a:cs typeface="Arial" panose="020B0604020202020204" pitchFamily="34" charset="0"/>
                <a:sym typeface="Times New Roman"/>
              </a:rPr>
              <a:t>Percentage of Total Energy Generated in the US:  </a:t>
            </a:r>
            <a:r>
              <a:rPr lang="en" sz="2400" dirty="0">
                <a:latin typeface="Arial" panose="020B0604020202020204" pitchFamily="34" charset="0"/>
                <a:ea typeface="Times New Roman"/>
                <a:cs typeface="Arial" panose="020B0604020202020204" pitchFamily="34" charset="0"/>
                <a:sym typeface="Times New Roman"/>
              </a:rPr>
              <a:t>&lt; 1 % </a:t>
            </a:r>
            <a:endParaRPr lang="en" sz="2400" b="1" dirty="0">
              <a:latin typeface="Arial" panose="020B0604020202020204" pitchFamily="34" charset="0"/>
              <a:ea typeface="Times New Roman"/>
              <a:cs typeface="Arial" panose="020B0604020202020204" pitchFamily="34" charset="0"/>
              <a:sym typeface="Times New Roman"/>
            </a:endParaRPr>
          </a:p>
          <a:p>
            <a:pPr marL="0" lvl="0" indent="0">
              <a:lnSpc>
                <a:spcPct val="100000"/>
              </a:lnSpc>
              <a:spcBef>
                <a:spcPts val="0"/>
              </a:spcBef>
              <a:spcAft>
                <a:spcPts val="1200"/>
              </a:spcAft>
              <a:buClr>
                <a:schemeClr val="dk2"/>
              </a:buClr>
              <a:buSzPts val="1100"/>
              <a:buNone/>
            </a:pPr>
            <a:r>
              <a:rPr lang="en" sz="2400" b="1" dirty="0">
                <a:solidFill>
                  <a:srgbClr val="FFFF00"/>
                </a:solidFill>
                <a:latin typeface="Arial" panose="020B0604020202020204" pitchFamily="34" charset="0"/>
                <a:ea typeface="Times New Roman"/>
                <a:cs typeface="Arial" panose="020B0604020202020204" pitchFamily="34" charset="0"/>
                <a:sym typeface="Times New Roman"/>
              </a:rPr>
              <a:t>Positive Aspects :  </a:t>
            </a:r>
            <a:r>
              <a:rPr lang="en" sz="2400" dirty="0">
                <a:latin typeface="Arial" panose="020B0604020202020204" pitchFamily="34" charset="0"/>
                <a:ea typeface="Times New Roman"/>
                <a:cs typeface="Arial" panose="020B0604020202020204" pitchFamily="34" charset="0"/>
                <a:sym typeface="Times New Roman"/>
              </a:rPr>
              <a:t>no air pollution, renewable  </a:t>
            </a:r>
            <a:endParaRPr sz="2400" dirty="0">
              <a:latin typeface="Arial" panose="020B0604020202020204" pitchFamily="34" charset="0"/>
              <a:ea typeface="Times New Roman"/>
              <a:cs typeface="Arial" panose="020B0604020202020204" pitchFamily="34" charset="0"/>
              <a:sym typeface="Times New Roman"/>
            </a:endParaRPr>
          </a:p>
          <a:p>
            <a:pPr marL="0" lvl="0" indent="0">
              <a:lnSpc>
                <a:spcPct val="100000"/>
              </a:lnSpc>
              <a:spcBef>
                <a:spcPts val="0"/>
              </a:spcBef>
              <a:buClr>
                <a:schemeClr val="dk2"/>
              </a:buClr>
              <a:buSzPts val="1100"/>
              <a:buNone/>
            </a:pPr>
            <a:r>
              <a:rPr lang="en" sz="2400" b="1" dirty="0">
                <a:solidFill>
                  <a:srgbClr val="FFFF00"/>
                </a:solidFill>
                <a:latin typeface="Arial" panose="020B0604020202020204" pitchFamily="34" charset="0"/>
                <a:ea typeface="Times New Roman"/>
                <a:cs typeface="Arial" panose="020B0604020202020204" pitchFamily="34" charset="0"/>
                <a:sym typeface="Times New Roman"/>
              </a:rPr>
              <a:t>Negative Aspects :  </a:t>
            </a:r>
            <a:r>
              <a:rPr lang="en" sz="2400" dirty="0">
                <a:latin typeface="Arial" panose="020B0604020202020204" pitchFamily="34" charset="0"/>
                <a:ea typeface="Times New Roman"/>
                <a:cs typeface="Arial" panose="020B0604020202020204" pitchFamily="34" charset="0"/>
                <a:sym typeface="Times New Roman"/>
              </a:rPr>
              <a:t>Requires large area, viable only if sun shines during daytime (intermittent)</a:t>
            </a:r>
            <a:endParaRPr sz="2400" dirty="0">
              <a:latin typeface="Arial" panose="020B0604020202020204" pitchFamily="34" charset="0"/>
              <a:cs typeface="Arial" panose="020B0604020202020204" pitchFamily="34" charset="0"/>
            </a:endParaRPr>
          </a:p>
          <a:p>
            <a:pPr marL="0" lvl="0" indent="0">
              <a:spcBef>
                <a:spcPts val="0"/>
              </a:spcBef>
              <a:spcAft>
                <a:spcPts val="1600"/>
              </a:spcAft>
              <a:buNone/>
            </a:pPr>
            <a:endParaRPr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pic>
        <p:nvPicPr>
          <p:cNvPr id="141" name="Shape 141"/>
          <p:cNvPicPr preferRelativeResize="0"/>
          <p:nvPr/>
        </p:nvPicPr>
        <p:blipFill>
          <a:blip r:embed="rId3">
            <a:alphaModFix/>
          </a:blip>
          <a:stretch>
            <a:fillRect/>
          </a:stretch>
        </p:blipFill>
        <p:spPr>
          <a:xfrm>
            <a:off x="4720668" y="1618941"/>
            <a:ext cx="4260045" cy="3388488"/>
          </a:xfrm>
          <a:prstGeom prst="rect">
            <a:avLst/>
          </a:prstGeom>
          <a:noFill/>
          <a:ln>
            <a:noFill/>
          </a:ln>
        </p:spPr>
      </p:pic>
      <p:pic>
        <p:nvPicPr>
          <p:cNvPr id="142" name="Shape 142"/>
          <p:cNvPicPr preferRelativeResize="0"/>
          <p:nvPr/>
        </p:nvPicPr>
        <p:blipFill>
          <a:blip r:embed="rId4">
            <a:alphaModFix/>
          </a:blip>
          <a:stretch>
            <a:fillRect/>
          </a:stretch>
        </p:blipFill>
        <p:spPr>
          <a:xfrm>
            <a:off x="130629" y="1618941"/>
            <a:ext cx="4403271" cy="3388488"/>
          </a:xfrm>
          <a:prstGeom prst="rect">
            <a:avLst/>
          </a:prstGeom>
          <a:noFill/>
          <a:ln>
            <a:noFill/>
          </a:ln>
        </p:spPr>
      </p:pic>
      <p:sp>
        <p:nvSpPr>
          <p:cNvPr id="2" name="Title 1"/>
          <p:cNvSpPr>
            <a:spLocks noGrp="1"/>
          </p:cNvSpPr>
          <p:nvPr>
            <p:ph type="title"/>
          </p:nvPr>
        </p:nvSpPr>
        <p:spPr/>
        <p:txBody>
          <a:bodyPr>
            <a:noAutofit/>
          </a:bodyPr>
          <a:lstStyle/>
          <a:p>
            <a:r>
              <a:rPr lang="en-US" sz="5400" b="1" dirty="0">
                <a:latin typeface="Arial" panose="020B0604020202020204" pitchFamily="34" charset="0"/>
                <a:cs typeface="Arial" panose="020B0604020202020204" pitchFamily="34" charset="0"/>
              </a:rPr>
              <a:t>Solar Generation</a:t>
            </a:r>
          </a:p>
        </p:txBody>
      </p:sp>
      <p:sp>
        <p:nvSpPr>
          <p:cNvPr id="3" name="Rectangle 2">
            <a:extLst>
              <a:ext uri="{FF2B5EF4-FFF2-40B4-BE49-F238E27FC236}">
                <a16:creationId xmlns:a16="http://schemas.microsoft.com/office/drawing/2014/main" id="{339CA7B5-BA13-5C41-8FB0-CA5089132AEC}"/>
              </a:ext>
            </a:extLst>
          </p:cNvPr>
          <p:cNvSpPr/>
          <p:nvPr/>
        </p:nvSpPr>
        <p:spPr>
          <a:xfrm>
            <a:off x="4720668" y="3167744"/>
            <a:ext cx="841931" cy="40277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Shape 148"/>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sz="5400" b="1" dirty="0">
                <a:latin typeface="Arial" panose="020B0604020202020204" pitchFamily="34" charset="0"/>
                <a:cs typeface="Arial" panose="020B0604020202020204" pitchFamily="34" charset="0"/>
              </a:rPr>
              <a:t>Hydroelectric Power </a:t>
            </a:r>
            <a:endParaRPr sz="5400" b="1" dirty="0">
              <a:latin typeface="Arial" panose="020B0604020202020204" pitchFamily="34" charset="0"/>
              <a:cs typeface="Arial" panose="020B0604020202020204" pitchFamily="34" charset="0"/>
            </a:endParaRPr>
          </a:p>
        </p:txBody>
      </p:sp>
      <p:sp>
        <p:nvSpPr>
          <p:cNvPr id="149" name="Shape 149"/>
          <p:cNvSpPr txBox="1">
            <a:spLocks noGrp="1"/>
          </p:cNvSpPr>
          <p:nvPr>
            <p:ph idx="1"/>
          </p:nvPr>
        </p:nvSpPr>
        <p:spPr>
          <a:xfrm>
            <a:off x="368597" y="1462032"/>
            <a:ext cx="8442250" cy="3514006"/>
          </a:xfrm>
          <a:prstGeom prst="rect">
            <a:avLst/>
          </a:prstGeom>
          <a:noFill/>
          <a:ln>
            <a:noFill/>
          </a:ln>
        </p:spPr>
        <p:txBody>
          <a:bodyPr spcFirstLastPara="1" wrap="square" lIns="91425" tIns="91425" rIns="91425" bIns="91425" anchor="t" anchorCtr="0">
            <a:noAutofit/>
          </a:bodyPr>
          <a:lstStyle/>
          <a:p>
            <a:pPr marL="0" lvl="0" indent="0">
              <a:lnSpc>
                <a:spcPct val="100000"/>
              </a:lnSpc>
              <a:spcBef>
                <a:spcPts val="0"/>
              </a:spcBef>
              <a:spcAft>
                <a:spcPts val="1200"/>
              </a:spcAft>
              <a:buNone/>
            </a:pPr>
            <a:r>
              <a:rPr lang="en" sz="2400" b="1" dirty="0">
                <a:solidFill>
                  <a:srgbClr val="FFFF00"/>
                </a:solidFill>
                <a:latin typeface="Arial" panose="020B0604020202020204" pitchFamily="34" charset="0"/>
                <a:ea typeface="Times New Roman"/>
                <a:cs typeface="Arial" panose="020B0604020202020204" pitchFamily="34" charset="0"/>
                <a:sym typeface="Times New Roman"/>
              </a:rPr>
              <a:t>Energy Generation Process</a:t>
            </a:r>
            <a:r>
              <a:rPr lang="en" sz="2400" dirty="0">
                <a:solidFill>
                  <a:srgbClr val="FFFF00"/>
                </a:solidFill>
                <a:latin typeface="Arial" panose="020B0604020202020204" pitchFamily="34" charset="0"/>
                <a:ea typeface="Times New Roman"/>
                <a:cs typeface="Arial" panose="020B0604020202020204" pitchFamily="34" charset="0"/>
                <a:sym typeface="Times New Roman"/>
              </a:rPr>
              <a:t>: </a:t>
            </a:r>
            <a:r>
              <a:rPr lang="en" sz="2400" dirty="0">
                <a:latin typeface="Arial" panose="020B0604020202020204" pitchFamily="34" charset="0"/>
                <a:ea typeface="Times New Roman"/>
                <a:cs typeface="Arial" panose="020B0604020202020204" pitchFamily="34" charset="0"/>
                <a:sym typeface="Times New Roman"/>
              </a:rPr>
              <a:t>rain or snow melt fill reservoirs → water flows through turbines → produces electricity</a:t>
            </a:r>
            <a:endParaRPr sz="2400" dirty="0">
              <a:latin typeface="Arial" panose="020B0604020202020204" pitchFamily="34" charset="0"/>
              <a:ea typeface="Times New Roman"/>
              <a:cs typeface="Arial" panose="020B0604020202020204" pitchFamily="34" charset="0"/>
              <a:sym typeface="Times New Roman"/>
            </a:endParaRPr>
          </a:p>
          <a:p>
            <a:pPr marL="0" lvl="0" indent="0" rtl="0">
              <a:lnSpc>
                <a:spcPct val="100000"/>
              </a:lnSpc>
              <a:spcBef>
                <a:spcPts val="0"/>
              </a:spcBef>
              <a:spcAft>
                <a:spcPts val="1200"/>
              </a:spcAft>
              <a:buNone/>
            </a:pPr>
            <a:r>
              <a:rPr lang="en" sz="2400" b="1" dirty="0">
                <a:solidFill>
                  <a:srgbClr val="FFFF00"/>
                </a:solidFill>
                <a:latin typeface="Arial" panose="020B0604020202020204" pitchFamily="34" charset="0"/>
                <a:ea typeface="Times New Roman"/>
                <a:cs typeface="Arial" panose="020B0604020202020204" pitchFamily="34" charset="0"/>
                <a:sym typeface="Times New Roman"/>
              </a:rPr>
              <a:t>Percentage of Total Energy Generated in the US:  </a:t>
            </a:r>
            <a:r>
              <a:rPr lang="en" sz="2400" dirty="0">
                <a:latin typeface="Arial" panose="020B0604020202020204" pitchFamily="34" charset="0"/>
                <a:ea typeface="Times New Roman"/>
                <a:cs typeface="Arial" panose="020B0604020202020204" pitchFamily="34" charset="0"/>
                <a:sym typeface="Times New Roman"/>
              </a:rPr>
              <a:t>~10%</a:t>
            </a:r>
          </a:p>
          <a:p>
            <a:pPr marL="0" lvl="0" indent="0">
              <a:lnSpc>
                <a:spcPct val="100000"/>
              </a:lnSpc>
              <a:spcBef>
                <a:spcPts val="0"/>
              </a:spcBef>
              <a:spcAft>
                <a:spcPts val="1200"/>
              </a:spcAft>
              <a:buNone/>
            </a:pPr>
            <a:r>
              <a:rPr lang="en" sz="2400" b="1" dirty="0">
                <a:solidFill>
                  <a:srgbClr val="FFFF00"/>
                </a:solidFill>
                <a:latin typeface="Arial" panose="020B0604020202020204" pitchFamily="34" charset="0"/>
                <a:ea typeface="Times New Roman"/>
                <a:cs typeface="Arial" panose="020B0604020202020204" pitchFamily="34" charset="0"/>
                <a:sym typeface="Times New Roman"/>
              </a:rPr>
              <a:t>Positive Aspects : </a:t>
            </a:r>
            <a:r>
              <a:rPr lang="en" sz="2400" dirty="0">
                <a:latin typeface="Arial" panose="020B0604020202020204" pitchFamily="34" charset="0"/>
                <a:ea typeface="Times New Roman"/>
                <a:cs typeface="Arial" panose="020B0604020202020204" pitchFamily="34" charset="0"/>
                <a:sym typeface="Times New Roman"/>
              </a:rPr>
              <a:t>cheapest way to generate electricity, no air pollution, renewable</a:t>
            </a:r>
            <a:endParaRPr sz="2400" dirty="0">
              <a:latin typeface="Arial" panose="020B0604020202020204" pitchFamily="34" charset="0"/>
              <a:ea typeface="Times New Roman"/>
              <a:cs typeface="Arial" panose="020B0604020202020204" pitchFamily="34" charset="0"/>
              <a:sym typeface="Times New Roman"/>
            </a:endParaRPr>
          </a:p>
          <a:p>
            <a:pPr marL="0" lvl="0" indent="0">
              <a:lnSpc>
                <a:spcPct val="100000"/>
              </a:lnSpc>
              <a:spcBef>
                <a:spcPts val="0"/>
              </a:spcBef>
              <a:buClr>
                <a:schemeClr val="dk2"/>
              </a:buClr>
              <a:buSzPts val="1100"/>
              <a:buNone/>
            </a:pPr>
            <a:r>
              <a:rPr lang="en" sz="2400" b="1" dirty="0">
                <a:solidFill>
                  <a:srgbClr val="FFFF00"/>
                </a:solidFill>
                <a:latin typeface="Arial" panose="020B0604020202020204" pitchFamily="34" charset="0"/>
                <a:ea typeface="Times New Roman"/>
                <a:cs typeface="Arial" panose="020B0604020202020204" pitchFamily="34" charset="0"/>
                <a:sym typeface="Times New Roman"/>
              </a:rPr>
              <a:t>Negative Aspects :  </a:t>
            </a:r>
            <a:r>
              <a:rPr lang="en" sz="2400" dirty="0">
                <a:latin typeface="Arial" panose="020B0604020202020204" pitchFamily="34" charset="0"/>
                <a:ea typeface="Times New Roman"/>
                <a:cs typeface="Arial" panose="020B0604020202020204" pitchFamily="34" charset="0"/>
                <a:sym typeface="Times New Roman"/>
              </a:rPr>
              <a:t>alters water patterns within dams, not a source in all states</a:t>
            </a:r>
            <a:endParaRPr sz="2400" dirty="0">
              <a:latin typeface="Arial" panose="020B0604020202020204" pitchFamily="34" charset="0"/>
              <a:cs typeface="Arial" panose="020B0604020202020204" pitchFamily="3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5400" b="1" dirty="0">
                <a:latin typeface="Arial" panose="020B0604020202020204" pitchFamily="34" charset="0"/>
                <a:cs typeface="Arial" panose="020B0604020202020204" pitchFamily="34" charset="0"/>
              </a:rPr>
              <a:t>Energy Sources</a:t>
            </a:r>
          </a:p>
        </p:txBody>
      </p:sp>
      <p:sp>
        <p:nvSpPr>
          <p:cNvPr id="3" name="Content Placeholder 2"/>
          <p:cNvSpPr>
            <a:spLocks noGrp="1"/>
          </p:cNvSpPr>
          <p:nvPr>
            <p:ph idx="1"/>
          </p:nvPr>
        </p:nvSpPr>
        <p:spPr>
          <a:xfrm>
            <a:off x="510240" y="1752655"/>
            <a:ext cx="8484903" cy="3138322"/>
          </a:xfrm>
        </p:spPr>
        <p:txBody>
          <a:bodyPr>
            <a:noAutofit/>
          </a:bodyPr>
          <a:lstStyle/>
          <a:p>
            <a:pPr marL="0" indent="0">
              <a:buNone/>
            </a:pPr>
            <a:r>
              <a:rPr lang="en-US" sz="2400" dirty="0">
                <a:solidFill>
                  <a:srgbClr val="FFFF00"/>
                </a:solidFill>
                <a:latin typeface="Arial" panose="020B0604020202020204" pitchFamily="34" charset="0"/>
                <a:cs typeface="Arial" panose="020B0604020202020204" pitchFamily="34" charset="0"/>
              </a:rPr>
              <a:t>Non-renewable sources </a:t>
            </a:r>
          </a:p>
          <a:p>
            <a:pPr lvl="1"/>
            <a:r>
              <a:rPr lang="en-US" sz="2100" dirty="0">
                <a:latin typeface="Arial" panose="020B0604020202020204" pitchFamily="34" charset="0"/>
                <a:cs typeface="Arial" panose="020B0604020202020204" pitchFamily="34" charset="0"/>
              </a:rPr>
              <a:t>Cannot be replaced for millions of years</a:t>
            </a:r>
          </a:p>
          <a:p>
            <a:pPr lvl="1">
              <a:lnSpc>
                <a:spcPct val="100000"/>
              </a:lnSpc>
              <a:spcBef>
                <a:spcPts val="0"/>
              </a:spcBef>
              <a:spcAft>
                <a:spcPts val="1200"/>
              </a:spcAft>
            </a:pPr>
            <a:r>
              <a:rPr lang="en-US" sz="2100" dirty="0">
                <a:latin typeface="Arial" panose="020B0604020202020204" pitchFamily="34" charset="0"/>
                <a:cs typeface="Arial" panose="020B0604020202020204" pitchFamily="34" charset="0"/>
              </a:rPr>
              <a:t>Limited</a:t>
            </a:r>
          </a:p>
          <a:p>
            <a:pPr marL="0" indent="0">
              <a:buNone/>
            </a:pPr>
            <a:r>
              <a:rPr lang="en-US" sz="2400" dirty="0">
                <a:solidFill>
                  <a:srgbClr val="FFFF00"/>
                </a:solidFill>
                <a:latin typeface="Arial" panose="020B0604020202020204" pitchFamily="34" charset="0"/>
                <a:cs typeface="Arial" panose="020B0604020202020204" pitchFamily="34" charset="0"/>
              </a:rPr>
              <a:t>Renewable sources</a:t>
            </a:r>
          </a:p>
          <a:p>
            <a:pPr lvl="1"/>
            <a:r>
              <a:rPr lang="en-US" sz="2100" dirty="0">
                <a:latin typeface="Arial" panose="020B0604020202020204" pitchFamily="34" charset="0"/>
                <a:cs typeface="Arial" panose="020B0604020202020204" pitchFamily="34" charset="0"/>
              </a:rPr>
              <a:t>Rely on natural sources of sunlight, heat from the core of the earth, or weather</a:t>
            </a:r>
          </a:p>
          <a:p>
            <a:pPr lvl="1"/>
            <a:r>
              <a:rPr lang="en-US" sz="2100" dirty="0">
                <a:latin typeface="Arial" panose="020B0604020202020204" pitchFamily="34" charset="0"/>
                <a:cs typeface="Arial" panose="020B0604020202020204" pitchFamily="34" charset="0"/>
              </a:rPr>
              <a:t>Unlimited</a:t>
            </a:r>
          </a:p>
        </p:txBody>
      </p:sp>
    </p:spTree>
    <p:extLst>
      <p:ext uri="{BB962C8B-B14F-4D97-AF65-F5344CB8AC3E}">
        <p14:creationId xmlns:p14="http://schemas.microsoft.com/office/powerpoint/2010/main" val="11569310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2" name="Title 1"/>
          <p:cNvSpPr>
            <a:spLocks noGrp="1"/>
          </p:cNvSpPr>
          <p:nvPr>
            <p:ph type="title"/>
          </p:nvPr>
        </p:nvSpPr>
        <p:spPr>
          <a:xfrm>
            <a:off x="0" y="564921"/>
            <a:ext cx="8001000" cy="810704"/>
          </a:xfrm>
        </p:spPr>
        <p:txBody>
          <a:bodyPr>
            <a:noAutofit/>
          </a:bodyPr>
          <a:lstStyle/>
          <a:p>
            <a:r>
              <a:rPr lang="en-US" sz="5400" b="1" dirty="0">
                <a:latin typeface="Arial" panose="020B0604020202020204" pitchFamily="34" charset="0"/>
                <a:cs typeface="Arial" panose="020B0604020202020204" pitchFamily="34" charset="0"/>
              </a:rPr>
              <a:t>Hydropower Generation</a:t>
            </a:r>
          </a:p>
        </p:txBody>
      </p:sp>
      <p:pic>
        <p:nvPicPr>
          <p:cNvPr id="157" name="Shape 157"/>
          <p:cNvPicPr preferRelativeResize="0"/>
          <p:nvPr/>
        </p:nvPicPr>
        <p:blipFill>
          <a:blip r:embed="rId3">
            <a:alphaModFix/>
          </a:blip>
          <a:stretch>
            <a:fillRect/>
          </a:stretch>
        </p:blipFill>
        <p:spPr>
          <a:xfrm>
            <a:off x="163286" y="1621112"/>
            <a:ext cx="4180114" cy="3331887"/>
          </a:xfrm>
          <a:prstGeom prst="rect">
            <a:avLst/>
          </a:prstGeom>
          <a:noFill/>
          <a:ln>
            <a:noFill/>
          </a:ln>
        </p:spPr>
      </p:pic>
      <p:pic>
        <p:nvPicPr>
          <p:cNvPr id="3" name="Picture 2">
            <a:extLst>
              <a:ext uri="{FF2B5EF4-FFF2-40B4-BE49-F238E27FC236}">
                <a16:creationId xmlns:a16="http://schemas.microsoft.com/office/drawing/2014/main" id="{A3B90709-9885-694E-9E44-4ABBC9AC8B53}"/>
              </a:ext>
            </a:extLst>
          </p:cNvPr>
          <p:cNvPicPr>
            <a:picLocks noChangeAspect="1"/>
          </p:cNvPicPr>
          <p:nvPr/>
        </p:nvPicPr>
        <p:blipFill>
          <a:blip r:embed="rId4"/>
          <a:stretch>
            <a:fillRect/>
          </a:stretch>
        </p:blipFill>
        <p:spPr>
          <a:xfrm>
            <a:off x="4521200" y="1621112"/>
            <a:ext cx="4442518" cy="3331888"/>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Shape 162"/>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sz="5400" b="1" dirty="0">
                <a:latin typeface="Arial" panose="020B0604020202020204" pitchFamily="34" charset="0"/>
                <a:cs typeface="Arial" panose="020B0604020202020204" pitchFamily="34" charset="0"/>
              </a:rPr>
              <a:t>Biomass</a:t>
            </a:r>
            <a:endParaRPr sz="5400" b="1" dirty="0">
              <a:latin typeface="Arial" panose="020B0604020202020204" pitchFamily="34" charset="0"/>
              <a:cs typeface="Arial" panose="020B0604020202020204" pitchFamily="34" charset="0"/>
            </a:endParaRPr>
          </a:p>
        </p:txBody>
      </p:sp>
      <p:sp>
        <p:nvSpPr>
          <p:cNvPr id="163" name="Shape 163"/>
          <p:cNvSpPr txBox="1">
            <a:spLocks noGrp="1"/>
          </p:cNvSpPr>
          <p:nvPr>
            <p:ph idx="1"/>
          </p:nvPr>
        </p:nvSpPr>
        <p:spPr>
          <a:xfrm>
            <a:off x="375561" y="1625064"/>
            <a:ext cx="7917833" cy="2916044"/>
          </a:xfrm>
          <a:prstGeom prst="rect">
            <a:avLst/>
          </a:prstGeom>
          <a:noFill/>
          <a:ln w="9525" cap="flat" cmpd="sng">
            <a:noFill/>
            <a:prstDash val="solid"/>
            <a:round/>
            <a:headEnd type="none" w="sm" len="sm"/>
            <a:tailEnd type="none" w="sm" len="sm"/>
          </a:ln>
        </p:spPr>
        <p:txBody>
          <a:bodyPr spcFirstLastPara="1" wrap="square" lIns="91425" tIns="91425" rIns="91425" bIns="91425" anchor="t" anchorCtr="0">
            <a:noAutofit/>
          </a:bodyPr>
          <a:lstStyle/>
          <a:p>
            <a:pPr marL="0" lvl="0" indent="0">
              <a:lnSpc>
                <a:spcPct val="100000"/>
              </a:lnSpc>
              <a:spcBef>
                <a:spcPts val="0"/>
              </a:spcBef>
              <a:spcAft>
                <a:spcPts val="1200"/>
              </a:spcAft>
              <a:buClr>
                <a:schemeClr val="dk2"/>
              </a:buClr>
              <a:buSzPts val="1100"/>
              <a:buNone/>
            </a:pPr>
            <a:r>
              <a:rPr lang="en" sz="2000" b="1" dirty="0">
                <a:solidFill>
                  <a:srgbClr val="FFFF00"/>
                </a:solidFill>
                <a:latin typeface="Arial" panose="020B0604020202020204" pitchFamily="34" charset="0"/>
                <a:ea typeface="Times New Roman"/>
                <a:cs typeface="Arial" panose="020B0604020202020204" pitchFamily="34" charset="0"/>
                <a:sym typeface="Times New Roman"/>
              </a:rPr>
              <a:t>Energy Generation Process:</a:t>
            </a:r>
            <a:r>
              <a:rPr lang="en" sz="2000" dirty="0">
                <a:latin typeface="Arial" panose="020B0604020202020204" pitchFamily="34" charset="0"/>
                <a:ea typeface="Times New Roman"/>
                <a:cs typeface="Arial" panose="020B0604020202020204" pitchFamily="34" charset="0"/>
                <a:sym typeface="Times New Roman"/>
              </a:rPr>
              <a:t> grow biomass → produce liquid or solid fuels → biomass is heated or burned → turns turbine →  </a:t>
            </a:r>
            <a:r>
              <a:rPr lang="en-US" sz="2000" dirty="0">
                <a:latin typeface="Arial" panose="020B0604020202020204" pitchFamily="34" charset="0"/>
                <a:ea typeface="Times New Roman"/>
                <a:cs typeface="Arial" panose="020B0604020202020204" pitchFamily="34" charset="0"/>
                <a:sym typeface="Times New Roman"/>
              </a:rPr>
              <a:t>produce electricity</a:t>
            </a:r>
            <a:endParaRPr sz="2000" dirty="0">
              <a:latin typeface="Arial" panose="020B0604020202020204" pitchFamily="34" charset="0"/>
              <a:ea typeface="Times New Roman"/>
              <a:cs typeface="Arial" panose="020B0604020202020204" pitchFamily="34" charset="0"/>
              <a:sym typeface="Times New Roman"/>
            </a:endParaRPr>
          </a:p>
          <a:p>
            <a:pPr marL="0" lvl="0" indent="0" rtl="0">
              <a:lnSpc>
                <a:spcPct val="100000"/>
              </a:lnSpc>
              <a:spcBef>
                <a:spcPts val="0"/>
              </a:spcBef>
              <a:spcAft>
                <a:spcPts val="1200"/>
              </a:spcAft>
              <a:buClr>
                <a:schemeClr val="dk2"/>
              </a:buClr>
              <a:buSzPts val="1100"/>
              <a:buFont typeface="Arial"/>
              <a:buNone/>
            </a:pPr>
            <a:r>
              <a:rPr lang="en" sz="2000" b="1" dirty="0">
                <a:solidFill>
                  <a:srgbClr val="FFFF00"/>
                </a:solidFill>
                <a:latin typeface="Arial" panose="020B0604020202020204" pitchFamily="34" charset="0"/>
                <a:ea typeface="Times New Roman"/>
                <a:cs typeface="Arial" panose="020B0604020202020204" pitchFamily="34" charset="0"/>
                <a:sym typeface="Times New Roman"/>
              </a:rPr>
              <a:t>Percentage of Total Energy Generated in the US:</a:t>
            </a:r>
            <a:r>
              <a:rPr lang="en" sz="2000" dirty="0">
                <a:latin typeface="Arial" panose="020B0604020202020204" pitchFamily="34" charset="0"/>
                <a:ea typeface="Times New Roman"/>
                <a:cs typeface="Arial" panose="020B0604020202020204" pitchFamily="34" charset="0"/>
                <a:sym typeface="Times New Roman"/>
              </a:rPr>
              <a:t> ~11% </a:t>
            </a:r>
          </a:p>
          <a:p>
            <a:pPr marL="0" lvl="0" indent="0">
              <a:lnSpc>
                <a:spcPct val="100000"/>
              </a:lnSpc>
              <a:spcBef>
                <a:spcPts val="0"/>
              </a:spcBef>
              <a:spcAft>
                <a:spcPts val="1200"/>
              </a:spcAft>
              <a:buClr>
                <a:schemeClr val="dk2"/>
              </a:buClr>
              <a:buSzPts val="1100"/>
              <a:buNone/>
            </a:pPr>
            <a:r>
              <a:rPr lang="en" sz="2000" b="1" dirty="0">
                <a:solidFill>
                  <a:srgbClr val="FFFF00"/>
                </a:solidFill>
                <a:latin typeface="Arial" panose="020B0604020202020204" pitchFamily="34" charset="0"/>
                <a:ea typeface="Times New Roman"/>
                <a:cs typeface="Arial" panose="020B0604020202020204" pitchFamily="34" charset="0"/>
                <a:sym typeface="Times New Roman"/>
              </a:rPr>
              <a:t>Positive Aspects :  </a:t>
            </a:r>
            <a:r>
              <a:rPr lang="en" sz="2000" dirty="0">
                <a:latin typeface="Arial" panose="020B0604020202020204" pitchFamily="34" charset="0"/>
                <a:ea typeface="Times New Roman"/>
                <a:cs typeface="Arial" panose="020B0604020202020204" pitchFamily="34" charset="0"/>
                <a:sym typeface="Times New Roman"/>
              </a:rPr>
              <a:t>renewable energy —- can grow biomass in a short period time</a:t>
            </a:r>
            <a:endParaRPr sz="2000" dirty="0">
              <a:latin typeface="Arial" panose="020B0604020202020204" pitchFamily="34" charset="0"/>
              <a:ea typeface="Times New Roman"/>
              <a:cs typeface="Arial" panose="020B0604020202020204" pitchFamily="34" charset="0"/>
              <a:sym typeface="Times New Roman"/>
            </a:endParaRPr>
          </a:p>
          <a:p>
            <a:pPr marL="0" lvl="0" indent="0">
              <a:lnSpc>
                <a:spcPct val="100000"/>
              </a:lnSpc>
              <a:spcBef>
                <a:spcPts val="0"/>
              </a:spcBef>
              <a:buClr>
                <a:schemeClr val="dk2"/>
              </a:buClr>
              <a:buSzPts val="1100"/>
              <a:buNone/>
            </a:pPr>
            <a:r>
              <a:rPr lang="en" sz="2000" b="1" dirty="0">
                <a:solidFill>
                  <a:srgbClr val="FFFF00"/>
                </a:solidFill>
                <a:latin typeface="Arial" panose="020B0604020202020204" pitchFamily="34" charset="0"/>
                <a:ea typeface="Times New Roman"/>
                <a:cs typeface="Arial" panose="020B0604020202020204" pitchFamily="34" charset="0"/>
                <a:sym typeface="Times New Roman"/>
              </a:rPr>
              <a:t>Negative Aspects :  </a:t>
            </a:r>
            <a:r>
              <a:rPr lang="en" sz="2000" dirty="0">
                <a:latin typeface="Arial" panose="020B0604020202020204" pitchFamily="34" charset="0"/>
                <a:ea typeface="Times New Roman"/>
                <a:cs typeface="Arial" panose="020B0604020202020204" pitchFamily="34" charset="0"/>
                <a:sym typeface="Times New Roman"/>
              </a:rPr>
              <a:t>air pollution, water usage</a:t>
            </a:r>
            <a:endParaRPr sz="2000" dirty="0">
              <a:latin typeface="Arial" panose="020B0604020202020204" pitchFamily="34" charset="0"/>
              <a:cs typeface="Arial" panose="020B0604020202020204" pitchFamily="34" charset="0"/>
            </a:endParaRPr>
          </a:p>
          <a:p>
            <a:pPr marL="0" lvl="0" indent="0">
              <a:spcBef>
                <a:spcPts val="0"/>
              </a:spcBef>
              <a:spcAft>
                <a:spcPts val="1600"/>
              </a:spcAft>
              <a:buNone/>
            </a:pPr>
            <a:endParaRPr dirty="0">
              <a:solidFill>
                <a:srgbClr val="000000"/>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sz="5400" b="1" dirty="0">
                <a:latin typeface="Arial" panose="020B0604020202020204" pitchFamily="34" charset="0"/>
                <a:cs typeface="Arial" panose="020B0604020202020204" pitchFamily="34" charset="0"/>
              </a:rPr>
              <a:t>Biomass</a:t>
            </a:r>
          </a:p>
        </p:txBody>
      </p:sp>
      <p:pic>
        <p:nvPicPr>
          <p:cNvPr id="170" name="Shape 170"/>
          <p:cNvPicPr preferRelativeResize="0"/>
          <p:nvPr/>
        </p:nvPicPr>
        <p:blipFill rotWithShape="1">
          <a:blip r:embed="rId3">
            <a:alphaModFix/>
          </a:blip>
          <a:srcRect l="-5660" t="-5319" r="5659" b="5320"/>
          <a:stretch/>
        </p:blipFill>
        <p:spPr>
          <a:xfrm>
            <a:off x="-130630" y="1375625"/>
            <a:ext cx="4664529" cy="3631804"/>
          </a:xfrm>
          <a:prstGeom prst="rect">
            <a:avLst/>
          </a:prstGeom>
          <a:noFill/>
          <a:ln>
            <a:noFill/>
          </a:ln>
        </p:spPr>
      </p:pic>
      <p:pic>
        <p:nvPicPr>
          <p:cNvPr id="172" name="Shape 172"/>
          <p:cNvPicPr preferRelativeResize="0"/>
          <p:nvPr/>
        </p:nvPicPr>
        <p:blipFill>
          <a:blip r:embed="rId4">
            <a:alphaModFix/>
          </a:blip>
          <a:stretch>
            <a:fillRect/>
          </a:stretch>
        </p:blipFill>
        <p:spPr>
          <a:xfrm>
            <a:off x="4648200" y="1611085"/>
            <a:ext cx="4310743" cy="3396343"/>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Shape 177"/>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sz="5400" b="1" dirty="0">
                <a:latin typeface="Arial" panose="020B0604020202020204" pitchFamily="34" charset="0"/>
                <a:cs typeface="Arial" panose="020B0604020202020204" pitchFamily="34" charset="0"/>
              </a:rPr>
              <a:t>Geothermal</a:t>
            </a:r>
            <a:r>
              <a:rPr lang="en" sz="5400" dirty="0">
                <a:latin typeface="Arial" panose="020B0604020202020204" pitchFamily="34" charset="0"/>
                <a:cs typeface="Arial" panose="020B0604020202020204" pitchFamily="34" charset="0"/>
              </a:rPr>
              <a:t> </a:t>
            </a:r>
            <a:endParaRPr sz="5400" dirty="0">
              <a:latin typeface="Arial" panose="020B0604020202020204" pitchFamily="34" charset="0"/>
              <a:cs typeface="Arial" panose="020B0604020202020204" pitchFamily="34" charset="0"/>
            </a:endParaRPr>
          </a:p>
        </p:txBody>
      </p:sp>
      <p:sp>
        <p:nvSpPr>
          <p:cNvPr id="178" name="Shape 178"/>
          <p:cNvSpPr txBox="1">
            <a:spLocks noGrp="1"/>
          </p:cNvSpPr>
          <p:nvPr>
            <p:ph idx="1"/>
          </p:nvPr>
        </p:nvSpPr>
        <p:spPr>
          <a:xfrm>
            <a:off x="290502" y="1568356"/>
            <a:ext cx="8562875" cy="3450211"/>
          </a:xfrm>
          <a:prstGeom prst="rect">
            <a:avLst/>
          </a:prstGeom>
          <a:noFill/>
        </p:spPr>
        <p:txBody>
          <a:bodyPr spcFirstLastPara="1" wrap="square" lIns="91425" tIns="91425" rIns="91425" bIns="91425" anchor="t" anchorCtr="0">
            <a:noAutofit/>
          </a:bodyPr>
          <a:lstStyle/>
          <a:p>
            <a:pPr marL="0" lvl="0" indent="0">
              <a:lnSpc>
                <a:spcPct val="100000"/>
              </a:lnSpc>
              <a:spcBef>
                <a:spcPts val="0"/>
              </a:spcBef>
              <a:spcAft>
                <a:spcPts val="1200"/>
              </a:spcAft>
              <a:buClr>
                <a:schemeClr val="dk2"/>
              </a:buClr>
              <a:buSzPts val="1100"/>
              <a:buNone/>
            </a:pPr>
            <a:r>
              <a:rPr lang="en" sz="2400" b="1" dirty="0">
                <a:solidFill>
                  <a:srgbClr val="FFFF00"/>
                </a:solidFill>
                <a:latin typeface="Arial" panose="020B0604020202020204" pitchFamily="34" charset="0"/>
                <a:ea typeface="Times New Roman"/>
                <a:cs typeface="Arial" panose="020B0604020202020204" pitchFamily="34" charset="0"/>
                <a:sym typeface="Times New Roman"/>
              </a:rPr>
              <a:t>Energy Generation Process: </a:t>
            </a:r>
            <a:r>
              <a:rPr lang="en" sz="2400" dirty="0">
                <a:latin typeface="Arial" panose="020B0604020202020204" pitchFamily="34" charset="0"/>
                <a:ea typeface="Times New Roman"/>
                <a:cs typeface="Arial" panose="020B0604020202020204" pitchFamily="34" charset="0"/>
                <a:sym typeface="Times New Roman"/>
              </a:rPr>
              <a:t>generated from the Earth’s core temperature from radioactive decay →  heats water → turns turbine → produces electricity</a:t>
            </a:r>
            <a:endParaRPr sz="2400" dirty="0">
              <a:latin typeface="Arial" panose="020B0604020202020204" pitchFamily="34" charset="0"/>
              <a:ea typeface="Times New Roman"/>
              <a:cs typeface="Arial" panose="020B0604020202020204" pitchFamily="34" charset="0"/>
              <a:sym typeface="Times New Roman"/>
            </a:endParaRPr>
          </a:p>
          <a:p>
            <a:pPr marL="0" lvl="0" indent="0" rtl="0">
              <a:lnSpc>
                <a:spcPct val="100000"/>
              </a:lnSpc>
              <a:spcBef>
                <a:spcPts val="0"/>
              </a:spcBef>
              <a:spcAft>
                <a:spcPts val="1200"/>
              </a:spcAft>
              <a:buClr>
                <a:schemeClr val="dk2"/>
              </a:buClr>
              <a:buSzPts val="1100"/>
              <a:buFont typeface="Arial"/>
              <a:buNone/>
            </a:pPr>
            <a:r>
              <a:rPr lang="en" sz="2400" b="1" dirty="0">
                <a:solidFill>
                  <a:srgbClr val="FFFF00"/>
                </a:solidFill>
                <a:latin typeface="Arial" panose="020B0604020202020204" pitchFamily="34" charset="0"/>
                <a:ea typeface="Times New Roman"/>
                <a:cs typeface="Arial" panose="020B0604020202020204" pitchFamily="34" charset="0"/>
                <a:sym typeface="Times New Roman"/>
              </a:rPr>
              <a:t>Percentage of Total Energy Generated in the US</a:t>
            </a:r>
            <a:r>
              <a:rPr lang="en" sz="2400" dirty="0">
                <a:solidFill>
                  <a:srgbClr val="FFFF00"/>
                </a:solidFill>
                <a:latin typeface="Arial" panose="020B0604020202020204" pitchFamily="34" charset="0"/>
                <a:ea typeface="Times New Roman"/>
                <a:cs typeface="Arial" panose="020B0604020202020204" pitchFamily="34" charset="0"/>
                <a:sym typeface="Times New Roman"/>
              </a:rPr>
              <a:t>: </a:t>
            </a:r>
            <a:r>
              <a:rPr lang="en" sz="2400" dirty="0">
                <a:latin typeface="Arial" panose="020B0604020202020204" pitchFamily="34" charset="0"/>
                <a:ea typeface="Times New Roman"/>
                <a:cs typeface="Arial" panose="020B0604020202020204" pitchFamily="34" charset="0"/>
                <a:sym typeface="Times New Roman"/>
              </a:rPr>
              <a:t>&lt; 1%</a:t>
            </a:r>
            <a:endParaRPr sz="2400" dirty="0">
              <a:latin typeface="Arial" panose="020B0604020202020204" pitchFamily="34" charset="0"/>
              <a:ea typeface="Times New Roman"/>
              <a:cs typeface="Arial" panose="020B0604020202020204" pitchFamily="34" charset="0"/>
              <a:sym typeface="Times New Roman"/>
            </a:endParaRPr>
          </a:p>
          <a:p>
            <a:pPr marL="0" lvl="0" indent="0">
              <a:lnSpc>
                <a:spcPct val="100000"/>
              </a:lnSpc>
              <a:spcBef>
                <a:spcPts val="0"/>
              </a:spcBef>
              <a:buClr>
                <a:schemeClr val="dk2"/>
              </a:buClr>
              <a:buSzPts val="1100"/>
              <a:buNone/>
            </a:pPr>
            <a:r>
              <a:rPr lang="en" sz="2400" b="1" dirty="0">
                <a:solidFill>
                  <a:srgbClr val="FFFF00"/>
                </a:solidFill>
                <a:latin typeface="Arial" panose="020B0604020202020204" pitchFamily="34" charset="0"/>
                <a:ea typeface="Times New Roman"/>
                <a:cs typeface="Arial" panose="020B0604020202020204" pitchFamily="34" charset="0"/>
                <a:sym typeface="Times New Roman"/>
              </a:rPr>
              <a:t>Positive Aspects :</a:t>
            </a:r>
            <a:r>
              <a:rPr lang="en" sz="2400" dirty="0">
                <a:solidFill>
                  <a:srgbClr val="FFFF00"/>
                </a:solidFill>
                <a:latin typeface="Arial" panose="020B0604020202020204" pitchFamily="34" charset="0"/>
                <a:ea typeface="Times New Roman"/>
                <a:cs typeface="Arial" panose="020B0604020202020204" pitchFamily="34" charset="0"/>
                <a:sym typeface="Times New Roman"/>
              </a:rPr>
              <a:t> </a:t>
            </a:r>
            <a:r>
              <a:rPr lang="en" sz="2400" dirty="0">
                <a:latin typeface="Arial" panose="020B0604020202020204" pitchFamily="34" charset="0"/>
                <a:ea typeface="Times New Roman"/>
                <a:cs typeface="Arial" panose="020B0604020202020204" pitchFamily="34" charset="0"/>
                <a:sym typeface="Times New Roman"/>
              </a:rPr>
              <a:t>continuous heat production,</a:t>
            </a:r>
            <a:endParaRPr sz="2400" dirty="0">
              <a:latin typeface="Arial" panose="020B0604020202020204" pitchFamily="34" charset="0"/>
              <a:ea typeface="Times New Roman"/>
              <a:cs typeface="Arial" panose="020B0604020202020204" pitchFamily="34" charset="0"/>
              <a:sym typeface="Times New Roman"/>
            </a:endParaRPr>
          </a:p>
          <a:p>
            <a:pPr marL="0" lvl="0" indent="0" rtl="0">
              <a:lnSpc>
                <a:spcPct val="100000"/>
              </a:lnSpc>
              <a:spcBef>
                <a:spcPts val="0"/>
              </a:spcBef>
              <a:spcAft>
                <a:spcPts val="1200"/>
              </a:spcAft>
              <a:buClr>
                <a:schemeClr val="dk2"/>
              </a:buClr>
              <a:buSzPts val="1100"/>
              <a:buFont typeface="Arial"/>
              <a:buNone/>
            </a:pPr>
            <a:r>
              <a:rPr lang="en" sz="2400" dirty="0">
                <a:latin typeface="Arial" panose="020B0604020202020204" pitchFamily="34" charset="0"/>
                <a:ea typeface="Times New Roman"/>
                <a:cs typeface="Arial" panose="020B0604020202020204" pitchFamily="34" charset="0"/>
                <a:sym typeface="Times New Roman"/>
              </a:rPr>
              <a:t>no environmental damage, produces no emissions </a:t>
            </a:r>
            <a:endParaRPr sz="2400" dirty="0">
              <a:latin typeface="Arial" panose="020B0604020202020204" pitchFamily="34" charset="0"/>
              <a:ea typeface="Times New Roman"/>
              <a:cs typeface="Arial" panose="020B0604020202020204" pitchFamily="34" charset="0"/>
              <a:sym typeface="Times New Roman"/>
            </a:endParaRPr>
          </a:p>
          <a:p>
            <a:pPr marL="0" lvl="0" indent="0">
              <a:lnSpc>
                <a:spcPct val="100000"/>
              </a:lnSpc>
              <a:spcBef>
                <a:spcPts val="0"/>
              </a:spcBef>
              <a:buClr>
                <a:schemeClr val="dk2"/>
              </a:buClr>
              <a:buSzPts val="1100"/>
              <a:buNone/>
            </a:pPr>
            <a:r>
              <a:rPr lang="en" sz="2400" b="1" dirty="0">
                <a:solidFill>
                  <a:srgbClr val="FFFF00"/>
                </a:solidFill>
                <a:latin typeface="Arial" panose="020B0604020202020204" pitchFamily="34" charset="0"/>
                <a:ea typeface="Times New Roman"/>
                <a:cs typeface="Arial" panose="020B0604020202020204" pitchFamily="34" charset="0"/>
                <a:sym typeface="Times New Roman"/>
              </a:rPr>
              <a:t>Negative Aspects </a:t>
            </a:r>
            <a:r>
              <a:rPr lang="en" sz="2400" dirty="0">
                <a:solidFill>
                  <a:srgbClr val="FFFF00"/>
                </a:solidFill>
                <a:latin typeface="Arial" panose="020B0604020202020204" pitchFamily="34" charset="0"/>
                <a:ea typeface="Times New Roman"/>
                <a:cs typeface="Arial" panose="020B0604020202020204" pitchFamily="34" charset="0"/>
                <a:sym typeface="Times New Roman"/>
              </a:rPr>
              <a:t>: </a:t>
            </a:r>
            <a:r>
              <a:rPr lang="en" sz="2400" dirty="0">
                <a:latin typeface="Arial" panose="020B0604020202020204" pitchFamily="34" charset="0"/>
                <a:ea typeface="Times New Roman"/>
                <a:cs typeface="Arial" panose="020B0604020202020204" pitchFamily="34" charset="0"/>
                <a:sym typeface="Times New Roman"/>
              </a:rPr>
              <a:t>expensive, only useful in isolated regions on earth</a:t>
            </a:r>
            <a:endParaRPr sz="2400" dirty="0">
              <a:latin typeface="Arial" panose="020B0604020202020204" pitchFamily="34" charset="0"/>
              <a:cs typeface="Arial" panose="020B0604020202020204" pitchFamily="34"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2" name="Title 1"/>
          <p:cNvSpPr>
            <a:spLocks noGrp="1"/>
          </p:cNvSpPr>
          <p:nvPr>
            <p:ph type="title"/>
          </p:nvPr>
        </p:nvSpPr>
        <p:spPr>
          <a:xfrm>
            <a:off x="0" y="564921"/>
            <a:ext cx="7837714" cy="810704"/>
          </a:xfrm>
        </p:spPr>
        <p:txBody>
          <a:bodyPr>
            <a:noAutofit/>
          </a:bodyPr>
          <a:lstStyle/>
          <a:p>
            <a:r>
              <a:rPr lang="en-US" sz="5400" b="1" dirty="0">
                <a:latin typeface="Arial" panose="020B0604020202020204" pitchFamily="34" charset="0"/>
                <a:cs typeface="Arial" panose="020B0604020202020204" pitchFamily="34" charset="0"/>
              </a:rPr>
              <a:t>Geothermal Generation</a:t>
            </a:r>
          </a:p>
        </p:txBody>
      </p:sp>
      <p:pic>
        <p:nvPicPr>
          <p:cNvPr id="185" name="Shape 185"/>
          <p:cNvPicPr preferRelativeResize="0"/>
          <p:nvPr/>
        </p:nvPicPr>
        <p:blipFill>
          <a:blip r:embed="rId3">
            <a:alphaModFix/>
          </a:blip>
          <a:stretch>
            <a:fillRect/>
          </a:stretch>
        </p:blipFill>
        <p:spPr>
          <a:xfrm>
            <a:off x="141514" y="1578429"/>
            <a:ext cx="4392385" cy="3461657"/>
          </a:xfrm>
          <a:prstGeom prst="rect">
            <a:avLst/>
          </a:prstGeom>
          <a:noFill/>
          <a:ln>
            <a:noFill/>
          </a:ln>
        </p:spPr>
      </p:pic>
      <p:pic>
        <p:nvPicPr>
          <p:cNvPr id="186" name="Shape 186"/>
          <p:cNvPicPr preferRelativeResize="0"/>
          <p:nvPr/>
        </p:nvPicPr>
        <p:blipFill>
          <a:blip r:embed="rId4">
            <a:alphaModFix/>
          </a:blip>
          <a:stretch>
            <a:fillRect/>
          </a:stretch>
        </p:blipFill>
        <p:spPr>
          <a:xfrm>
            <a:off x="4669971" y="1578429"/>
            <a:ext cx="4343400" cy="3461657"/>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Shape 92"/>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rtl="0">
              <a:spcBef>
                <a:spcPts val="0"/>
              </a:spcBef>
              <a:spcAft>
                <a:spcPts val="0"/>
              </a:spcAft>
              <a:buClr>
                <a:schemeClr val="dk1"/>
              </a:buClr>
              <a:buSzPts val="1100"/>
              <a:buFont typeface="Arial"/>
              <a:buNone/>
            </a:pPr>
            <a:r>
              <a:rPr lang="en" sz="5400" b="1" dirty="0">
                <a:latin typeface="Arial" panose="020B0604020202020204" pitchFamily="34" charset="0"/>
                <a:ea typeface="Times New Roman"/>
                <a:cs typeface="Arial" panose="020B0604020202020204" pitchFamily="34" charset="0"/>
                <a:sym typeface="Times New Roman"/>
              </a:rPr>
              <a:t>Petroleum</a:t>
            </a:r>
            <a:endParaRPr sz="5400" dirty="0">
              <a:latin typeface="Arial" panose="020B0604020202020204" pitchFamily="34" charset="0"/>
              <a:cs typeface="Arial" panose="020B0604020202020204" pitchFamily="34" charset="0"/>
            </a:endParaRPr>
          </a:p>
        </p:txBody>
      </p:sp>
      <p:sp>
        <p:nvSpPr>
          <p:cNvPr id="93" name="Shape 93"/>
          <p:cNvSpPr txBox="1">
            <a:spLocks noGrp="1"/>
          </p:cNvSpPr>
          <p:nvPr>
            <p:ph idx="1"/>
          </p:nvPr>
        </p:nvSpPr>
        <p:spPr>
          <a:xfrm>
            <a:off x="174246" y="1538051"/>
            <a:ext cx="8719308" cy="3561619"/>
          </a:xfrm>
          <a:prstGeom prst="rect">
            <a:avLst/>
          </a:prstGeom>
          <a:noFill/>
        </p:spPr>
        <p:txBody>
          <a:bodyPr spcFirstLastPara="1" wrap="square" lIns="91425" tIns="91425" rIns="91425" bIns="91425" anchor="t" anchorCtr="0">
            <a:noAutofit/>
          </a:bodyPr>
          <a:lstStyle/>
          <a:p>
            <a:pPr marL="0" lvl="0" indent="0">
              <a:lnSpc>
                <a:spcPct val="100000"/>
              </a:lnSpc>
              <a:spcBef>
                <a:spcPts val="0"/>
              </a:spcBef>
              <a:spcAft>
                <a:spcPts val="1200"/>
              </a:spcAft>
              <a:buClr>
                <a:schemeClr val="dk1"/>
              </a:buClr>
              <a:buSzPts val="1100"/>
              <a:buNone/>
            </a:pPr>
            <a:r>
              <a:rPr lang="en" sz="2000" b="1" dirty="0">
                <a:solidFill>
                  <a:srgbClr val="FFFF00"/>
                </a:solidFill>
                <a:latin typeface="Arial" panose="020B0604020202020204" pitchFamily="34" charset="0"/>
                <a:ea typeface="Times New Roman"/>
                <a:cs typeface="Arial" panose="020B0604020202020204" pitchFamily="34" charset="0"/>
                <a:sym typeface="Times New Roman"/>
              </a:rPr>
              <a:t>Energy Generation Process:</a:t>
            </a:r>
            <a:r>
              <a:rPr lang="en" sz="2000" b="1" dirty="0">
                <a:latin typeface="Arial" panose="020B0604020202020204" pitchFamily="34" charset="0"/>
                <a:ea typeface="Times New Roman"/>
                <a:cs typeface="Arial" panose="020B0604020202020204" pitchFamily="34" charset="0"/>
                <a:sym typeface="Times New Roman"/>
              </a:rPr>
              <a:t> </a:t>
            </a:r>
            <a:r>
              <a:rPr lang="en" sz="2000" dirty="0">
                <a:latin typeface="Arial" panose="020B0604020202020204" pitchFamily="34" charset="0"/>
                <a:ea typeface="Times New Roman"/>
                <a:cs typeface="Arial" panose="020B0604020202020204" pitchFamily="34" charset="0"/>
                <a:sym typeface="Times New Roman"/>
              </a:rPr>
              <a:t>formed underground from decaying animal &amp; plant material →  burn under pressure →  heat water →  create steam → turn turbine → generate electricity</a:t>
            </a:r>
            <a:endParaRPr sz="2000" dirty="0">
              <a:solidFill>
                <a:srgbClr val="FFFF00"/>
              </a:solidFill>
              <a:latin typeface="Arial" panose="020B0604020202020204" pitchFamily="34" charset="0"/>
              <a:ea typeface="Times New Roman"/>
              <a:cs typeface="Arial" panose="020B0604020202020204" pitchFamily="34" charset="0"/>
              <a:sym typeface="Times New Roman"/>
            </a:endParaRPr>
          </a:p>
          <a:p>
            <a:pPr marL="0" lvl="0" indent="0" rtl="0">
              <a:lnSpc>
                <a:spcPct val="100000"/>
              </a:lnSpc>
              <a:spcBef>
                <a:spcPts val="0"/>
              </a:spcBef>
              <a:spcAft>
                <a:spcPts val="1200"/>
              </a:spcAft>
              <a:buClr>
                <a:schemeClr val="dk1"/>
              </a:buClr>
              <a:buSzPts val="1100"/>
              <a:buFont typeface="Arial"/>
              <a:buNone/>
            </a:pPr>
            <a:r>
              <a:rPr lang="en" sz="2000" b="1" dirty="0">
                <a:solidFill>
                  <a:srgbClr val="FFFF00"/>
                </a:solidFill>
                <a:latin typeface="Arial" panose="020B0604020202020204" pitchFamily="34" charset="0"/>
                <a:ea typeface="Times New Roman"/>
                <a:cs typeface="Arial" panose="020B0604020202020204" pitchFamily="34" charset="0"/>
                <a:sym typeface="Times New Roman"/>
              </a:rPr>
              <a:t>Percentage of Total Energy Uses: </a:t>
            </a:r>
            <a:r>
              <a:rPr lang="en" sz="2000" dirty="0">
                <a:solidFill>
                  <a:srgbClr val="FFFF00"/>
                </a:solidFill>
                <a:latin typeface="Arial" panose="020B0604020202020204" pitchFamily="34" charset="0"/>
                <a:ea typeface="Times New Roman"/>
                <a:cs typeface="Arial" panose="020B0604020202020204" pitchFamily="34" charset="0"/>
                <a:sym typeface="Times New Roman"/>
              </a:rPr>
              <a:t> </a:t>
            </a:r>
            <a:r>
              <a:rPr lang="en" sz="2000" dirty="0">
                <a:latin typeface="Arial" panose="020B0604020202020204" pitchFamily="34" charset="0"/>
                <a:ea typeface="Times New Roman"/>
                <a:cs typeface="Arial" panose="020B0604020202020204" pitchFamily="34" charset="0"/>
                <a:sym typeface="Times New Roman"/>
              </a:rPr>
              <a:t>&lt; 1% (for electricity), but a major source for transportation</a:t>
            </a:r>
            <a:endParaRPr sz="2000" dirty="0">
              <a:latin typeface="Arial" panose="020B0604020202020204" pitchFamily="34" charset="0"/>
              <a:ea typeface="Times New Roman"/>
              <a:cs typeface="Arial" panose="020B0604020202020204" pitchFamily="34" charset="0"/>
              <a:sym typeface="Times New Roman"/>
            </a:endParaRPr>
          </a:p>
          <a:p>
            <a:pPr marL="0" indent="0">
              <a:lnSpc>
                <a:spcPct val="100000"/>
              </a:lnSpc>
              <a:spcBef>
                <a:spcPts val="0"/>
              </a:spcBef>
              <a:spcAft>
                <a:spcPts val="1200"/>
              </a:spcAft>
              <a:buNone/>
            </a:pPr>
            <a:r>
              <a:rPr lang="en" sz="2000" b="1" dirty="0">
                <a:solidFill>
                  <a:srgbClr val="FFFF00"/>
                </a:solidFill>
                <a:latin typeface="Arial" panose="020B0604020202020204" pitchFamily="34" charset="0"/>
                <a:ea typeface="Times New Roman"/>
                <a:cs typeface="Arial" panose="020B0604020202020204" pitchFamily="34" charset="0"/>
                <a:sym typeface="Times New Roman"/>
              </a:rPr>
              <a:t>Postive Aspects:  </a:t>
            </a:r>
            <a:r>
              <a:rPr lang="en-US" sz="2000" dirty="0">
                <a:latin typeface="Arial" panose="020B0604020202020204" pitchFamily="34" charset="0"/>
                <a:ea typeface="Times New Roman"/>
                <a:cs typeface="Arial" panose="020B0604020202020204" pitchFamily="34" charset="0"/>
                <a:sym typeface="Times New Roman"/>
              </a:rPr>
              <a:t>easy to transport, easy to extract, low cost, high energy content </a:t>
            </a:r>
          </a:p>
          <a:p>
            <a:pPr marL="0" lvl="0" indent="0">
              <a:lnSpc>
                <a:spcPct val="100000"/>
              </a:lnSpc>
              <a:spcBef>
                <a:spcPts val="0"/>
              </a:spcBef>
              <a:buNone/>
            </a:pPr>
            <a:r>
              <a:rPr lang="en" sz="2000" b="1" dirty="0">
                <a:solidFill>
                  <a:srgbClr val="FFFF00"/>
                </a:solidFill>
                <a:latin typeface="Arial" panose="020B0604020202020204" pitchFamily="34" charset="0"/>
                <a:ea typeface="Times New Roman"/>
                <a:cs typeface="Arial" panose="020B0604020202020204" pitchFamily="34" charset="0"/>
                <a:sym typeface="Times New Roman"/>
              </a:rPr>
              <a:t>Negative Aspects :  </a:t>
            </a:r>
            <a:r>
              <a:rPr lang="en-US" sz="2000" dirty="0">
                <a:latin typeface="Arial" panose="020B0604020202020204" pitchFamily="34" charset="0"/>
                <a:ea typeface="Times New Roman"/>
                <a:cs typeface="Arial" panose="020B0604020202020204" pitchFamily="34" charset="0"/>
                <a:sym typeface="Times New Roman"/>
              </a:rPr>
              <a:t>resources are limited, produces hazardous substances as bi-product of combustion, high carbon emissions, non-renewable</a:t>
            </a:r>
          </a:p>
          <a:p>
            <a:pPr marL="0" lvl="0" indent="0">
              <a:lnSpc>
                <a:spcPct val="100000"/>
              </a:lnSpc>
              <a:spcBef>
                <a:spcPts val="0"/>
              </a:spcBef>
              <a:buNone/>
            </a:pPr>
            <a:endParaRPr lang="en-US" sz="2400" dirty="0">
              <a:latin typeface="Arial" panose="020B0604020202020204" pitchFamily="34" charset="0"/>
              <a:ea typeface="Times New Roman"/>
              <a:cs typeface="Arial" panose="020B0604020202020204" pitchFamily="34" charset="0"/>
              <a:sym typeface="Times New Roman"/>
            </a:endParaRPr>
          </a:p>
          <a:p>
            <a:pPr marL="0" lvl="0" indent="0" rtl="0">
              <a:lnSpc>
                <a:spcPct val="100000"/>
              </a:lnSpc>
              <a:spcBef>
                <a:spcPts val="0"/>
              </a:spcBef>
              <a:spcAft>
                <a:spcPts val="0"/>
              </a:spcAft>
              <a:buNone/>
            </a:pPr>
            <a:endParaRPr sz="2400" dirty="0">
              <a:solidFill>
                <a:schemeClr val="dk1"/>
              </a:solidFill>
              <a:latin typeface="Times New Roman"/>
              <a:ea typeface="Times New Roman"/>
              <a:cs typeface="Times New Roman"/>
              <a:sym typeface="Times New Roman"/>
            </a:endParaRPr>
          </a:p>
          <a:p>
            <a:pPr marL="0" lvl="0" indent="0" rtl="0">
              <a:lnSpc>
                <a:spcPct val="100000"/>
              </a:lnSpc>
              <a:spcBef>
                <a:spcPts val="0"/>
              </a:spcBef>
              <a:spcAft>
                <a:spcPts val="0"/>
              </a:spcAft>
              <a:buClr>
                <a:schemeClr val="dk1"/>
              </a:buClr>
              <a:buSzPts val="1100"/>
              <a:buFont typeface="Arial"/>
              <a:buNone/>
            </a:pPr>
            <a:endParaRPr sz="2400" dirty="0">
              <a:solidFill>
                <a:schemeClr val="dk1"/>
              </a:solidFill>
              <a:latin typeface="Times New Roman"/>
              <a:ea typeface="Times New Roman"/>
              <a:cs typeface="Times New Roman"/>
              <a:sym typeface="Times New Roman"/>
            </a:endParaRPr>
          </a:p>
          <a:p>
            <a:pPr marL="0" lvl="0" indent="0">
              <a:spcBef>
                <a:spcPts val="0"/>
              </a:spcBef>
              <a:spcAft>
                <a:spcPts val="1600"/>
              </a:spcAft>
              <a:buNone/>
            </a:pPr>
            <a:endParaRPr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6000" b="1" dirty="0">
                <a:latin typeface="Arial" panose="020B0604020202020204" pitchFamily="34" charset="0"/>
                <a:cs typeface="Arial" panose="020B0604020202020204" pitchFamily="34" charset="0"/>
              </a:rPr>
              <a:t>Petroleum</a:t>
            </a:r>
            <a:r>
              <a:rPr lang="en-US" dirty="0"/>
              <a:t> </a:t>
            </a:r>
          </a:p>
        </p:txBody>
      </p:sp>
      <p:pic>
        <p:nvPicPr>
          <p:cNvPr id="100" name="Shape 100" descr="0074"/>
          <p:cNvPicPr preferRelativeResize="0"/>
          <p:nvPr/>
        </p:nvPicPr>
        <p:blipFill>
          <a:blip r:embed="rId3">
            <a:alphaModFix/>
          </a:blip>
          <a:stretch>
            <a:fillRect/>
          </a:stretch>
        </p:blipFill>
        <p:spPr>
          <a:xfrm>
            <a:off x="87086" y="1556657"/>
            <a:ext cx="4474028" cy="3418114"/>
          </a:xfrm>
          <a:prstGeom prst="rect">
            <a:avLst/>
          </a:prstGeom>
          <a:noFill/>
          <a:ln>
            <a:noFill/>
          </a:ln>
        </p:spPr>
      </p:pic>
      <p:pic>
        <p:nvPicPr>
          <p:cNvPr id="101" name="Shape 101" descr="Image result for petroleum"/>
          <p:cNvPicPr preferRelativeResize="0"/>
          <p:nvPr/>
        </p:nvPicPr>
        <p:blipFill>
          <a:blip r:embed="rId4">
            <a:alphaModFix/>
          </a:blip>
          <a:stretch>
            <a:fillRect/>
          </a:stretch>
        </p:blipFill>
        <p:spPr>
          <a:xfrm>
            <a:off x="4659590" y="1556657"/>
            <a:ext cx="4397324" cy="3265714"/>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5400" b="1" dirty="0">
                <a:latin typeface="Arial" panose="020B0604020202020204" pitchFamily="34" charset="0"/>
                <a:cs typeface="Arial" panose="020B0604020202020204" pitchFamily="34" charset="0"/>
              </a:rPr>
              <a:t>Energy Storage</a:t>
            </a:r>
          </a:p>
        </p:txBody>
      </p:sp>
      <p:sp>
        <p:nvSpPr>
          <p:cNvPr id="3" name="Content Placeholder 2"/>
          <p:cNvSpPr>
            <a:spLocks noGrp="1"/>
          </p:cNvSpPr>
          <p:nvPr>
            <p:ph idx="1"/>
          </p:nvPr>
        </p:nvSpPr>
        <p:spPr/>
        <p:txBody>
          <a:bodyPr>
            <a:normAutofit/>
          </a:bodyPr>
          <a:lstStyle/>
          <a:p>
            <a:pPr marL="0" indent="0">
              <a:buNone/>
            </a:pPr>
            <a:r>
              <a:rPr lang="en-US" sz="2400" dirty="0">
                <a:solidFill>
                  <a:srgbClr val="FFFF00"/>
                </a:solidFill>
                <a:latin typeface="Arial" panose="020B0604020202020204" pitchFamily="34" charset="0"/>
                <a:cs typeface="Arial" panose="020B0604020202020204" pitchFamily="34" charset="0"/>
              </a:rPr>
              <a:t>Intermittent Energy Sources </a:t>
            </a:r>
            <a:r>
              <a:rPr lang="en-US" sz="2400" dirty="0">
                <a:latin typeface="Arial" panose="020B0604020202020204" pitchFamily="34" charset="0"/>
                <a:cs typeface="Arial" panose="020B0604020202020204" pitchFamily="34" charset="0"/>
              </a:rPr>
              <a:t>are not continuously available </a:t>
            </a:r>
          </a:p>
          <a:p>
            <a:pPr lvl="1"/>
            <a:r>
              <a:rPr lang="en-US" sz="2100" dirty="0">
                <a:latin typeface="Arial" panose="020B0604020202020204" pitchFamily="34" charset="0"/>
                <a:cs typeface="Arial" panose="020B0604020202020204" pitchFamily="34" charset="0"/>
              </a:rPr>
              <a:t>Solar generation is only available when there is sun</a:t>
            </a:r>
          </a:p>
          <a:p>
            <a:pPr lvl="1"/>
            <a:r>
              <a:rPr lang="en-US" sz="2100" dirty="0">
                <a:latin typeface="Arial" panose="020B0604020202020204" pitchFamily="34" charset="0"/>
                <a:cs typeface="Arial" panose="020B0604020202020204" pitchFamily="34" charset="0"/>
              </a:rPr>
              <a:t>Wind generation is only available when there is wind</a:t>
            </a:r>
          </a:p>
          <a:p>
            <a:pPr lvl="1"/>
            <a:r>
              <a:rPr lang="en-US" sz="2100" dirty="0">
                <a:latin typeface="Arial" panose="020B0604020202020204" pitchFamily="34" charset="0"/>
                <a:cs typeface="Arial" panose="020B0604020202020204" pitchFamily="34" charset="0"/>
              </a:rPr>
              <a:t>Energy storage is used to deal with intermittency</a:t>
            </a:r>
          </a:p>
          <a:p>
            <a:pPr lvl="2"/>
            <a:r>
              <a:rPr lang="en-US" sz="1950" dirty="0">
                <a:latin typeface="Arial" panose="020B0604020202020204" pitchFamily="34" charset="0"/>
                <a:cs typeface="Arial" panose="020B0604020202020204" pitchFamily="34" charset="0"/>
              </a:rPr>
              <a:t>Battery Storage</a:t>
            </a:r>
          </a:p>
          <a:p>
            <a:pPr lvl="2"/>
            <a:r>
              <a:rPr lang="en-US" sz="1950" dirty="0">
                <a:latin typeface="Arial" panose="020B0604020202020204" pitchFamily="34" charset="0"/>
                <a:cs typeface="Arial" panose="020B0604020202020204" pitchFamily="34" charset="0"/>
              </a:rPr>
              <a:t>Pumped Hydro</a:t>
            </a:r>
          </a:p>
        </p:txBody>
      </p:sp>
    </p:spTree>
    <p:extLst>
      <p:ext uri="{BB962C8B-B14F-4D97-AF65-F5344CB8AC3E}">
        <p14:creationId xmlns:p14="http://schemas.microsoft.com/office/powerpoint/2010/main" val="5053240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Shape 207"/>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sz="5400" b="1" dirty="0">
                <a:latin typeface="Arial" panose="020B0604020202020204" pitchFamily="34" charset="0"/>
                <a:cs typeface="Arial" panose="020B0604020202020204" pitchFamily="34" charset="0"/>
              </a:rPr>
              <a:t>Battery Storage </a:t>
            </a:r>
            <a:endParaRPr sz="5400" b="1" dirty="0">
              <a:latin typeface="Arial" panose="020B0604020202020204" pitchFamily="34" charset="0"/>
              <a:cs typeface="Arial" panose="020B0604020202020204" pitchFamily="34" charset="0"/>
            </a:endParaRPr>
          </a:p>
        </p:txBody>
      </p:sp>
      <p:sp>
        <p:nvSpPr>
          <p:cNvPr id="208" name="Shape 208"/>
          <p:cNvSpPr txBox="1">
            <a:spLocks noGrp="1"/>
          </p:cNvSpPr>
          <p:nvPr>
            <p:ph idx="1"/>
          </p:nvPr>
        </p:nvSpPr>
        <p:spPr>
          <a:xfrm>
            <a:off x="422643" y="1540004"/>
            <a:ext cx="8324407" cy="3471475"/>
          </a:xfrm>
          <a:prstGeom prst="rect">
            <a:avLst/>
          </a:prstGeom>
          <a:noFill/>
        </p:spPr>
        <p:txBody>
          <a:bodyPr spcFirstLastPara="1" wrap="square" lIns="91425" tIns="91425" rIns="91425" bIns="91425" anchor="t" anchorCtr="0">
            <a:noAutofit/>
          </a:bodyPr>
          <a:lstStyle/>
          <a:p>
            <a:pPr marL="0" lvl="0" indent="0">
              <a:spcBef>
                <a:spcPts val="0"/>
              </a:spcBef>
              <a:spcAft>
                <a:spcPts val="0"/>
              </a:spcAft>
              <a:buNone/>
            </a:pPr>
            <a:r>
              <a:rPr lang="en" sz="2400" b="1" dirty="0">
                <a:solidFill>
                  <a:srgbClr val="FFFF00"/>
                </a:solidFill>
                <a:latin typeface="Arial" panose="020B0604020202020204" pitchFamily="34" charset="0"/>
                <a:cs typeface="Arial" panose="020B0604020202020204" pitchFamily="34" charset="0"/>
              </a:rPr>
              <a:t>Energy Generation Process:</a:t>
            </a:r>
            <a:r>
              <a:rPr lang="en" sz="2400" dirty="0">
                <a:latin typeface="Arial" panose="020B0604020202020204" pitchFamily="34" charset="0"/>
                <a:cs typeface="Arial" panose="020B0604020202020204" pitchFamily="34" charset="0"/>
              </a:rPr>
              <a:t> store energy in chemical form </a:t>
            </a:r>
            <a:r>
              <a:rPr lang="en" sz="2400" dirty="0">
                <a:latin typeface="Arial" panose="020B0604020202020204" pitchFamily="34" charset="0"/>
                <a:ea typeface="Times New Roman"/>
                <a:cs typeface="Arial" panose="020B0604020202020204" pitchFamily="34" charset="0"/>
                <a:sym typeface="Times New Roman"/>
              </a:rPr>
              <a:t>→ </a:t>
            </a:r>
            <a:r>
              <a:rPr lang="en" sz="2400" dirty="0">
                <a:latin typeface="Arial" panose="020B0604020202020204" pitchFamily="34" charset="0"/>
                <a:cs typeface="Arial" panose="020B0604020202020204" pitchFamily="34" charset="0"/>
              </a:rPr>
              <a:t>convert stored chemical energy into electrical energy </a:t>
            </a:r>
            <a:endParaRPr sz="2400" dirty="0">
              <a:latin typeface="Arial" panose="020B0604020202020204" pitchFamily="34" charset="0"/>
              <a:cs typeface="Arial" panose="020B0604020202020204" pitchFamily="34" charset="0"/>
            </a:endParaRPr>
          </a:p>
          <a:p>
            <a:pPr marL="0" lvl="0" indent="0">
              <a:spcBef>
                <a:spcPts val="1600"/>
              </a:spcBef>
              <a:spcAft>
                <a:spcPts val="0"/>
              </a:spcAft>
              <a:buNone/>
            </a:pPr>
            <a:r>
              <a:rPr lang="en" sz="2400" b="1" dirty="0">
                <a:solidFill>
                  <a:srgbClr val="FFFF00"/>
                </a:solidFill>
                <a:latin typeface="Arial" panose="020B0604020202020204" pitchFamily="34" charset="0"/>
                <a:ea typeface="Times New Roman"/>
                <a:cs typeface="Arial" panose="020B0604020202020204" pitchFamily="34" charset="0"/>
                <a:sym typeface="Times New Roman"/>
              </a:rPr>
              <a:t>Percentage of Total Energy Generated in the US:</a:t>
            </a:r>
            <a:r>
              <a:rPr lang="en" sz="2400" dirty="0">
                <a:latin typeface="Arial" panose="020B0604020202020204" pitchFamily="34" charset="0"/>
                <a:cs typeface="Arial" panose="020B0604020202020204" pitchFamily="34" charset="0"/>
              </a:rPr>
              <a:t>  6% </a:t>
            </a:r>
          </a:p>
          <a:p>
            <a:pPr marL="0" lvl="0" indent="0">
              <a:spcBef>
                <a:spcPts val="1600"/>
              </a:spcBef>
              <a:spcAft>
                <a:spcPts val="0"/>
              </a:spcAft>
              <a:buNone/>
            </a:pPr>
            <a:r>
              <a:rPr lang="en" sz="2400" b="1" dirty="0">
                <a:solidFill>
                  <a:srgbClr val="FFFF00"/>
                </a:solidFill>
                <a:latin typeface="Arial" panose="020B0604020202020204" pitchFamily="34" charset="0"/>
                <a:ea typeface="Times New Roman"/>
                <a:cs typeface="Arial" panose="020B0604020202020204" pitchFamily="34" charset="0"/>
                <a:sym typeface="Times New Roman"/>
              </a:rPr>
              <a:t>Postive Aspects </a:t>
            </a:r>
            <a:r>
              <a:rPr lang="en" sz="2400" b="1" dirty="0">
                <a:solidFill>
                  <a:srgbClr val="FFFF00"/>
                </a:solidFill>
                <a:latin typeface="Arial" panose="020B0604020202020204" pitchFamily="34" charset="0"/>
                <a:cs typeface="Arial" panose="020B0604020202020204" pitchFamily="34" charset="0"/>
              </a:rPr>
              <a:t>:</a:t>
            </a:r>
            <a:r>
              <a:rPr lang="en" sz="2400" dirty="0">
                <a:latin typeface="Arial" panose="020B0604020202020204" pitchFamily="34" charset="0"/>
                <a:cs typeface="Arial" panose="020B0604020202020204" pitchFamily="34" charset="0"/>
              </a:rPr>
              <a:t> helps balance grid power, stores energy from internittent solar and wind for later use</a:t>
            </a:r>
            <a:endParaRPr sz="2400" dirty="0">
              <a:latin typeface="Arial" panose="020B0604020202020204" pitchFamily="34" charset="0"/>
              <a:cs typeface="Arial" panose="020B0604020202020204" pitchFamily="34" charset="0"/>
            </a:endParaRPr>
          </a:p>
          <a:p>
            <a:pPr marL="0" lvl="0" indent="0">
              <a:spcBef>
                <a:spcPts val="1600"/>
              </a:spcBef>
              <a:spcAft>
                <a:spcPts val="0"/>
              </a:spcAft>
              <a:buNone/>
            </a:pPr>
            <a:r>
              <a:rPr lang="en" sz="2400" b="1" dirty="0">
                <a:solidFill>
                  <a:srgbClr val="FFFF00"/>
                </a:solidFill>
                <a:latin typeface="Arial" panose="020B0604020202020204" pitchFamily="34" charset="0"/>
                <a:ea typeface="Times New Roman"/>
                <a:cs typeface="Arial" panose="020B0604020202020204" pitchFamily="34" charset="0"/>
                <a:sym typeface="Times New Roman"/>
              </a:rPr>
              <a:t>Negative Aspects </a:t>
            </a:r>
            <a:r>
              <a:rPr lang="en" sz="2400" b="1" dirty="0">
                <a:solidFill>
                  <a:srgbClr val="FFFF00"/>
                </a:solidFill>
                <a:latin typeface="Arial" panose="020B0604020202020204" pitchFamily="34" charset="0"/>
                <a:cs typeface="Arial" panose="020B0604020202020204" pitchFamily="34" charset="0"/>
              </a:rPr>
              <a:t>:</a:t>
            </a:r>
            <a:r>
              <a:rPr lang="en" sz="2400" dirty="0">
                <a:latin typeface="Arial" panose="020B0604020202020204" pitchFamily="34" charset="0"/>
                <a:cs typeface="Arial" panose="020B0604020202020204" pitchFamily="34" charset="0"/>
              </a:rPr>
              <a:t> can only store energy for a certain amount of time, relatively expensive today</a:t>
            </a:r>
            <a:endParaRPr sz="2400" dirty="0">
              <a:latin typeface="Arial" panose="020B0604020202020204" pitchFamily="34" charset="0"/>
              <a:cs typeface="Arial" panose="020B0604020202020204" pitchFamily="34" charset="0"/>
            </a:endParaRPr>
          </a:p>
          <a:p>
            <a:pPr marL="0" lvl="0" indent="0">
              <a:spcBef>
                <a:spcPts val="1600"/>
              </a:spcBef>
              <a:spcAft>
                <a:spcPts val="1600"/>
              </a:spcAft>
              <a:buNone/>
            </a:pPr>
            <a:endParaRPr sz="2400"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5400" b="1" dirty="0">
                <a:latin typeface="Arial" panose="020B0604020202020204" pitchFamily="34" charset="0"/>
                <a:cs typeface="Arial" panose="020B0604020202020204" pitchFamily="34" charset="0"/>
              </a:rPr>
              <a:t>Battery Storage</a:t>
            </a:r>
          </a:p>
        </p:txBody>
      </p:sp>
      <p:pic>
        <p:nvPicPr>
          <p:cNvPr id="215" name="Shape 215"/>
          <p:cNvPicPr preferRelativeResize="0"/>
          <p:nvPr/>
        </p:nvPicPr>
        <p:blipFill>
          <a:blip r:embed="rId3">
            <a:alphaModFix/>
          </a:blip>
          <a:stretch>
            <a:fillRect/>
          </a:stretch>
        </p:blipFill>
        <p:spPr>
          <a:xfrm>
            <a:off x="97971" y="1845249"/>
            <a:ext cx="4435929" cy="2754085"/>
          </a:xfrm>
          <a:prstGeom prst="rect">
            <a:avLst/>
          </a:prstGeom>
          <a:noFill/>
          <a:ln>
            <a:noFill/>
          </a:ln>
        </p:spPr>
      </p:pic>
      <p:pic>
        <p:nvPicPr>
          <p:cNvPr id="3" name="Picture 2">
            <a:extLst>
              <a:ext uri="{FF2B5EF4-FFF2-40B4-BE49-F238E27FC236}">
                <a16:creationId xmlns:a16="http://schemas.microsoft.com/office/drawing/2014/main" id="{76703B59-028D-CC48-B72B-518F0C9A9053}"/>
              </a:ext>
            </a:extLst>
          </p:cNvPr>
          <p:cNvPicPr>
            <a:picLocks noChangeAspect="1"/>
          </p:cNvPicPr>
          <p:nvPr/>
        </p:nvPicPr>
        <p:blipFill>
          <a:blip r:embed="rId4"/>
          <a:stretch>
            <a:fillRect/>
          </a:stretch>
        </p:blipFill>
        <p:spPr>
          <a:xfrm>
            <a:off x="4691392" y="1992328"/>
            <a:ext cx="4343752" cy="2459929"/>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743" y="564921"/>
            <a:ext cx="7600894" cy="810704"/>
          </a:xfrm>
        </p:spPr>
        <p:txBody>
          <a:bodyPr>
            <a:noAutofit/>
          </a:bodyPr>
          <a:lstStyle/>
          <a:p>
            <a:r>
              <a:rPr lang="en-US" sz="4400" b="1" dirty="0">
                <a:latin typeface="Arial" panose="020B0604020202020204" pitchFamily="34" charset="0"/>
                <a:cs typeface="Arial" panose="020B0604020202020204" pitchFamily="34" charset="0"/>
              </a:rPr>
              <a:t>Non-Renewable Resources </a:t>
            </a:r>
          </a:p>
        </p:txBody>
      </p:sp>
      <p:sp>
        <p:nvSpPr>
          <p:cNvPr id="3" name="Content Placeholder 2"/>
          <p:cNvSpPr>
            <a:spLocks noGrp="1"/>
          </p:cNvSpPr>
          <p:nvPr>
            <p:ph idx="1"/>
          </p:nvPr>
        </p:nvSpPr>
        <p:spPr/>
        <p:txBody>
          <a:bodyPr>
            <a:noAutofit/>
          </a:bodyPr>
          <a:lstStyle/>
          <a:p>
            <a:pPr marL="0" indent="0">
              <a:buNone/>
            </a:pPr>
            <a:r>
              <a:rPr lang="en-US" sz="2400" dirty="0">
                <a:solidFill>
                  <a:srgbClr val="FFFF00"/>
                </a:solidFill>
                <a:latin typeface="Arial" panose="020B0604020202020204" pitchFamily="34" charset="0"/>
                <a:cs typeface="Arial" panose="020B0604020202020204" pitchFamily="34" charset="0"/>
              </a:rPr>
              <a:t>Fossil Fuels</a:t>
            </a:r>
          </a:p>
          <a:p>
            <a:pPr lvl="1"/>
            <a:r>
              <a:rPr lang="en-US" sz="2000" dirty="0">
                <a:latin typeface="Arial" panose="020B0604020202020204" pitchFamily="34" charset="0"/>
                <a:cs typeface="Arial" panose="020B0604020202020204" pitchFamily="34" charset="0"/>
              </a:rPr>
              <a:t>Coal</a:t>
            </a:r>
          </a:p>
          <a:p>
            <a:pPr lvl="1"/>
            <a:r>
              <a:rPr lang="en-US" sz="2000" dirty="0">
                <a:latin typeface="Arial" panose="020B0604020202020204" pitchFamily="34" charset="0"/>
                <a:cs typeface="Arial" panose="020B0604020202020204" pitchFamily="34" charset="0"/>
              </a:rPr>
              <a:t>Natural Gas</a:t>
            </a:r>
          </a:p>
          <a:p>
            <a:pPr lvl="1">
              <a:lnSpc>
                <a:spcPct val="100000"/>
              </a:lnSpc>
              <a:spcBef>
                <a:spcPts val="0"/>
              </a:spcBef>
              <a:spcAft>
                <a:spcPts val="1200"/>
              </a:spcAft>
            </a:pPr>
            <a:r>
              <a:rPr lang="en-US" sz="2000" dirty="0">
                <a:latin typeface="Arial" panose="020B0604020202020204" pitchFamily="34" charset="0"/>
                <a:cs typeface="Arial" panose="020B0604020202020204" pitchFamily="34" charset="0"/>
              </a:rPr>
              <a:t>Oil</a:t>
            </a:r>
          </a:p>
          <a:p>
            <a:pPr marL="0" indent="0">
              <a:buNone/>
            </a:pPr>
            <a:r>
              <a:rPr lang="en-US" sz="2400" dirty="0">
                <a:solidFill>
                  <a:srgbClr val="FFFF00"/>
                </a:solidFill>
                <a:latin typeface="Arial" panose="020B0604020202020204" pitchFamily="34" charset="0"/>
                <a:cs typeface="Arial" panose="020B0604020202020204" pitchFamily="34" charset="0"/>
              </a:rPr>
              <a:t>Nuclear</a:t>
            </a:r>
          </a:p>
        </p:txBody>
      </p:sp>
    </p:spTree>
    <p:extLst>
      <p:ext uri="{BB962C8B-B14F-4D97-AF65-F5344CB8AC3E}">
        <p14:creationId xmlns:p14="http://schemas.microsoft.com/office/powerpoint/2010/main" val="22940071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Shape 192"/>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sz="5400" b="1" dirty="0">
                <a:latin typeface="Arial" panose="020B0604020202020204" pitchFamily="34" charset="0"/>
                <a:cs typeface="Arial" panose="020B0604020202020204" pitchFamily="34" charset="0"/>
              </a:rPr>
              <a:t>Pumped Hydro </a:t>
            </a:r>
            <a:endParaRPr sz="5400" b="1" dirty="0">
              <a:latin typeface="Arial" panose="020B0604020202020204" pitchFamily="34" charset="0"/>
              <a:cs typeface="Arial" panose="020B0604020202020204" pitchFamily="34" charset="0"/>
            </a:endParaRPr>
          </a:p>
        </p:txBody>
      </p:sp>
      <p:sp>
        <p:nvSpPr>
          <p:cNvPr id="193" name="Shape 193"/>
          <p:cNvSpPr txBox="1">
            <a:spLocks noGrp="1"/>
          </p:cNvSpPr>
          <p:nvPr>
            <p:ph idx="1"/>
          </p:nvPr>
        </p:nvSpPr>
        <p:spPr>
          <a:xfrm>
            <a:off x="372964" y="1582534"/>
            <a:ext cx="8494589" cy="3436033"/>
          </a:xfrm>
          <a:prstGeom prst="rect">
            <a:avLst/>
          </a:prstGeom>
          <a:noFill/>
        </p:spPr>
        <p:txBody>
          <a:bodyPr spcFirstLastPara="1" wrap="square" lIns="91425" tIns="91425" rIns="91425" bIns="91425" anchor="t" anchorCtr="0">
            <a:noAutofit/>
          </a:bodyPr>
          <a:lstStyle/>
          <a:p>
            <a:pPr marL="0" lvl="0" indent="0">
              <a:spcBef>
                <a:spcPts val="0"/>
              </a:spcBef>
              <a:spcAft>
                <a:spcPts val="0"/>
              </a:spcAft>
              <a:buNone/>
            </a:pPr>
            <a:r>
              <a:rPr lang="en" sz="2000" b="1" dirty="0">
                <a:solidFill>
                  <a:srgbClr val="FFFF00"/>
                </a:solidFill>
                <a:latin typeface="Arial" panose="020B0604020202020204" pitchFamily="34" charset="0"/>
                <a:ea typeface="Times New Roman"/>
                <a:cs typeface="Arial" panose="020B0604020202020204" pitchFamily="34" charset="0"/>
                <a:sym typeface="Times New Roman"/>
              </a:rPr>
              <a:t>Energy Generation Process</a:t>
            </a:r>
            <a:r>
              <a:rPr lang="en" sz="2000" dirty="0">
                <a:solidFill>
                  <a:srgbClr val="FFFF00"/>
                </a:solidFill>
                <a:latin typeface="Arial" panose="020B0604020202020204" pitchFamily="34" charset="0"/>
                <a:ea typeface="Times New Roman"/>
                <a:cs typeface="Arial" panose="020B0604020202020204" pitchFamily="34" charset="0"/>
                <a:sym typeface="Times New Roman"/>
              </a:rPr>
              <a:t>: </a:t>
            </a:r>
            <a:r>
              <a:rPr lang="en" sz="2000" dirty="0">
                <a:latin typeface="Arial" panose="020B0604020202020204" pitchFamily="34" charset="0"/>
                <a:ea typeface="Times New Roman"/>
                <a:cs typeface="Arial" panose="020B0604020202020204" pitchFamily="34" charset="0"/>
                <a:sym typeface="Times New Roman"/>
              </a:rPr>
              <a:t>Pump water up hill to reservoir when cost of electricity is low → release water from reservoir → water turns turbine → </a:t>
            </a:r>
            <a:r>
              <a:rPr lang="en-US" sz="2000" dirty="0">
                <a:latin typeface="Arial" panose="020B0604020202020204" pitchFamily="34" charset="0"/>
                <a:ea typeface="Times New Roman"/>
                <a:cs typeface="Arial" panose="020B0604020202020204" pitchFamily="34" charset="0"/>
                <a:sym typeface="Times New Roman"/>
              </a:rPr>
              <a:t>produces electricity</a:t>
            </a:r>
            <a:endParaRPr sz="2000" dirty="0">
              <a:latin typeface="Arial" panose="020B0604020202020204" pitchFamily="34" charset="0"/>
              <a:ea typeface="Times New Roman"/>
              <a:cs typeface="Arial" panose="020B0604020202020204" pitchFamily="34" charset="0"/>
              <a:sym typeface="Times New Roman"/>
            </a:endParaRPr>
          </a:p>
          <a:p>
            <a:pPr marL="0" lvl="0" indent="0">
              <a:spcBef>
                <a:spcPts val="1600"/>
              </a:spcBef>
              <a:spcAft>
                <a:spcPts val="0"/>
              </a:spcAft>
              <a:buNone/>
            </a:pPr>
            <a:r>
              <a:rPr lang="en" sz="2000" b="1" dirty="0">
                <a:solidFill>
                  <a:srgbClr val="FFFF00"/>
                </a:solidFill>
                <a:latin typeface="Arial" panose="020B0604020202020204" pitchFamily="34" charset="0"/>
                <a:ea typeface="Times New Roman"/>
                <a:cs typeface="Arial" panose="020B0604020202020204" pitchFamily="34" charset="0"/>
                <a:sym typeface="Times New Roman"/>
              </a:rPr>
              <a:t>Percentage of Total Energy Generated in the US:</a:t>
            </a:r>
            <a:r>
              <a:rPr lang="en" sz="2000" dirty="0">
                <a:solidFill>
                  <a:srgbClr val="FFFF00"/>
                </a:solidFill>
                <a:latin typeface="Arial" panose="020B0604020202020204" pitchFamily="34" charset="0"/>
                <a:ea typeface="Times New Roman"/>
                <a:cs typeface="Arial" panose="020B0604020202020204" pitchFamily="34" charset="0"/>
                <a:sym typeface="Times New Roman"/>
              </a:rPr>
              <a:t> </a:t>
            </a:r>
            <a:r>
              <a:rPr lang="en" sz="2000" dirty="0">
                <a:latin typeface="Arial" panose="020B0604020202020204" pitchFamily="34" charset="0"/>
                <a:ea typeface="Times New Roman"/>
                <a:cs typeface="Arial" panose="020B0604020202020204" pitchFamily="34" charset="0"/>
                <a:sym typeface="Times New Roman"/>
              </a:rPr>
              <a:t>2%</a:t>
            </a:r>
            <a:endParaRPr sz="2000" dirty="0">
              <a:latin typeface="Arial" panose="020B0604020202020204" pitchFamily="34" charset="0"/>
              <a:ea typeface="Times New Roman"/>
              <a:cs typeface="Arial" panose="020B0604020202020204" pitchFamily="34" charset="0"/>
              <a:sym typeface="Times New Roman"/>
            </a:endParaRPr>
          </a:p>
          <a:p>
            <a:pPr marL="0" lvl="0" indent="0">
              <a:spcBef>
                <a:spcPts val="1600"/>
              </a:spcBef>
              <a:spcAft>
                <a:spcPts val="0"/>
              </a:spcAft>
              <a:buNone/>
            </a:pPr>
            <a:r>
              <a:rPr lang="en" sz="2000" b="1" dirty="0">
                <a:solidFill>
                  <a:srgbClr val="FFFF00"/>
                </a:solidFill>
                <a:latin typeface="Arial" panose="020B0604020202020204" pitchFamily="34" charset="0"/>
                <a:ea typeface="Times New Roman"/>
                <a:cs typeface="Arial" panose="020B0604020202020204" pitchFamily="34" charset="0"/>
                <a:sym typeface="Times New Roman"/>
              </a:rPr>
              <a:t>Postive Aspects</a:t>
            </a:r>
            <a:r>
              <a:rPr lang="en" sz="2000" dirty="0">
                <a:solidFill>
                  <a:srgbClr val="FFFF00"/>
                </a:solidFill>
                <a:latin typeface="Arial" panose="020B0604020202020204" pitchFamily="34" charset="0"/>
                <a:ea typeface="Times New Roman"/>
                <a:cs typeface="Arial" panose="020B0604020202020204" pitchFamily="34" charset="0"/>
                <a:sym typeface="Times New Roman"/>
              </a:rPr>
              <a:t>: </a:t>
            </a:r>
            <a:r>
              <a:rPr lang="en" sz="2000" dirty="0">
                <a:latin typeface="Arial" panose="020B0604020202020204" pitchFamily="34" charset="0"/>
                <a:ea typeface="Times New Roman"/>
                <a:cs typeface="Arial" panose="020B0604020202020204" pitchFamily="34" charset="0"/>
                <a:sym typeface="Times New Roman"/>
              </a:rPr>
              <a:t>cost efficient, provide energy-balancing, stability, storage capacity and ancillary grid services </a:t>
            </a:r>
            <a:endParaRPr sz="2000" dirty="0">
              <a:latin typeface="Arial" panose="020B0604020202020204" pitchFamily="34" charset="0"/>
              <a:ea typeface="Times New Roman"/>
              <a:cs typeface="Arial" panose="020B0604020202020204" pitchFamily="34" charset="0"/>
              <a:sym typeface="Times New Roman"/>
            </a:endParaRPr>
          </a:p>
          <a:p>
            <a:pPr marL="0" lvl="0" indent="0">
              <a:spcBef>
                <a:spcPts val="1600"/>
              </a:spcBef>
              <a:spcAft>
                <a:spcPts val="1600"/>
              </a:spcAft>
              <a:buNone/>
            </a:pPr>
            <a:r>
              <a:rPr lang="en" sz="2000" b="1" dirty="0">
                <a:solidFill>
                  <a:srgbClr val="FFFF00"/>
                </a:solidFill>
                <a:latin typeface="Arial" panose="020B0604020202020204" pitchFamily="34" charset="0"/>
                <a:ea typeface="Times New Roman"/>
                <a:cs typeface="Arial" panose="020B0604020202020204" pitchFamily="34" charset="0"/>
                <a:sym typeface="Times New Roman"/>
              </a:rPr>
              <a:t>Negative Aspects</a:t>
            </a:r>
            <a:r>
              <a:rPr lang="en" sz="2000" dirty="0">
                <a:solidFill>
                  <a:srgbClr val="FFFF00"/>
                </a:solidFill>
                <a:latin typeface="Arial" panose="020B0604020202020204" pitchFamily="34" charset="0"/>
                <a:ea typeface="Times New Roman"/>
                <a:cs typeface="Arial" panose="020B0604020202020204" pitchFamily="34" charset="0"/>
                <a:sym typeface="Times New Roman"/>
              </a:rPr>
              <a:t>: </a:t>
            </a:r>
            <a:r>
              <a:rPr lang="en" sz="2000" dirty="0">
                <a:latin typeface="Arial" panose="020B0604020202020204" pitchFamily="34" charset="0"/>
                <a:ea typeface="Times New Roman"/>
                <a:cs typeface="Arial" panose="020B0604020202020204" pitchFamily="34" charset="0"/>
                <a:sym typeface="Times New Roman"/>
              </a:rPr>
              <a:t>initial capital costs high, negative environmental and ecological impacts from dams and reservoirs </a:t>
            </a:r>
            <a:endParaRPr sz="2000" dirty="0">
              <a:latin typeface="Arial" panose="020B0604020202020204" pitchFamily="34" charset="0"/>
              <a:ea typeface="Times New Roman"/>
              <a:cs typeface="Arial" panose="020B0604020202020204" pitchFamily="34" charset="0"/>
              <a:sym typeface="Times New Roman"/>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2" name="Title 1"/>
          <p:cNvSpPr>
            <a:spLocks noGrp="1"/>
          </p:cNvSpPr>
          <p:nvPr>
            <p:ph type="title"/>
          </p:nvPr>
        </p:nvSpPr>
        <p:spPr>
          <a:xfrm>
            <a:off x="96340" y="564921"/>
            <a:ext cx="7806689" cy="810704"/>
          </a:xfrm>
        </p:spPr>
        <p:txBody>
          <a:bodyPr>
            <a:noAutofit/>
          </a:bodyPr>
          <a:lstStyle/>
          <a:p>
            <a:r>
              <a:rPr lang="en-US" sz="5400" b="1" dirty="0">
                <a:latin typeface="Arial" panose="020B0604020202020204" pitchFamily="34" charset="0"/>
                <a:cs typeface="Arial" panose="020B0604020202020204" pitchFamily="34" charset="0"/>
              </a:rPr>
              <a:t>Pumped Hydro Storage</a:t>
            </a:r>
          </a:p>
        </p:txBody>
      </p:sp>
      <p:pic>
        <p:nvPicPr>
          <p:cNvPr id="201" name="Shape 201"/>
          <p:cNvPicPr preferRelativeResize="0"/>
          <p:nvPr/>
        </p:nvPicPr>
        <p:blipFill>
          <a:blip r:embed="rId3">
            <a:alphaModFix/>
          </a:blip>
          <a:stretch>
            <a:fillRect/>
          </a:stretch>
        </p:blipFill>
        <p:spPr>
          <a:xfrm>
            <a:off x="96340" y="1592200"/>
            <a:ext cx="4323260" cy="3360800"/>
          </a:xfrm>
          <a:prstGeom prst="rect">
            <a:avLst/>
          </a:prstGeom>
          <a:noFill/>
          <a:ln>
            <a:noFill/>
          </a:ln>
        </p:spPr>
      </p:pic>
      <p:pic>
        <p:nvPicPr>
          <p:cNvPr id="202" name="Shape 202"/>
          <p:cNvPicPr preferRelativeResize="0"/>
          <p:nvPr/>
        </p:nvPicPr>
        <p:blipFill>
          <a:blip r:embed="rId4">
            <a:alphaModFix/>
          </a:blip>
          <a:stretch>
            <a:fillRect/>
          </a:stretch>
        </p:blipFill>
        <p:spPr>
          <a:xfrm>
            <a:off x="4615543" y="1592200"/>
            <a:ext cx="4397828" cy="2892714"/>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5400" b="1" dirty="0">
                <a:latin typeface="Arial" panose="020B0604020202020204" pitchFamily="34" charset="0"/>
                <a:cs typeface="Arial" panose="020B0604020202020204" pitchFamily="34" charset="0"/>
              </a:rPr>
              <a:t>Energy Efficiency</a:t>
            </a:r>
          </a:p>
        </p:txBody>
      </p:sp>
      <p:sp>
        <p:nvSpPr>
          <p:cNvPr id="3" name="Content Placeholder 2"/>
          <p:cNvSpPr>
            <a:spLocks noGrp="1"/>
          </p:cNvSpPr>
          <p:nvPr>
            <p:ph idx="1"/>
          </p:nvPr>
        </p:nvSpPr>
        <p:spPr/>
        <p:txBody>
          <a:bodyPr>
            <a:normAutofit/>
          </a:bodyPr>
          <a:lstStyle/>
          <a:p>
            <a:pPr marL="0" indent="0">
              <a:buNone/>
            </a:pPr>
            <a:r>
              <a:rPr lang="en-US" sz="2400" dirty="0">
                <a:latin typeface="Arial" panose="020B0604020202020204" pitchFamily="34" charset="0"/>
                <a:cs typeface="Arial" panose="020B0604020202020204" pitchFamily="34" charset="0"/>
              </a:rPr>
              <a:t>Reduces demand for energy</a:t>
            </a:r>
          </a:p>
          <a:p>
            <a:pPr marL="0" indent="0">
              <a:buNone/>
            </a:pPr>
            <a:r>
              <a:rPr lang="en-US" sz="2400" dirty="0">
                <a:latin typeface="Arial" panose="020B0604020202020204" pitchFamily="34" charset="0"/>
                <a:cs typeface="Arial" panose="020B0604020202020204" pitchFamily="34" charset="0"/>
              </a:rPr>
              <a:t>Using less energy through efficiency measures reduces costs and environmental impact</a:t>
            </a:r>
          </a:p>
          <a:p>
            <a:pPr lvl="1"/>
            <a:r>
              <a:rPr lang="en-US" sz="2100" dirty="0">
                <a:latin typeface="Arial" panose="020B0604020202020204" pitchFamily="34" charset="0"/>
                <a:cs typeface="Arial" panose="020B0604020202020204" pitchFamily="34" charset="0"/>
              </a:rPr>
              <a:t>Fewer power plants needed</a:t>
            </a:r>
          </a:p>
          <a:p>
            <a:pPr lvl="1"/>
            <a:r>
              <a:rPr lang="en-US" sz="2100" dirty="0">
                <a:latin typeface="Arial" panose="020B0604020202020204" pitchFamily="34" charset="0"/>
                <a:cs typeface="Arial" panose="020B0604020202020204" pitchFamily="34" charset="0"/>
              </a:rPr>
              <a:t>Lower carbon emissions</a:t>
            </a:r>
          </a:p>
        </p:txBody>
      </p:sp>
    </p:spTree>
    <p:extLst>
      <p:ext uri="{BB962C8B-B14F-4D97-AF65-F5344CB8AC3E}">
        <p14:creationId xmlns:p14="http://schemas.microsoft.com/office/powerpoint/2010/main" val="17304349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1EE03F-89BA-3D43-B1CB-DE05A8DC3A2C}"/>
              </a:ext>
            </a:extLst>
          </p:cNvPr>
          <p:cNvSpPr>
            <a:spLocks noGrp="1"/>
          </p:cNvSpPr>
          <p:nvPr>
            <p:ph type="title"/>
          </p:nvPr>
        </p:nvSpPr>
        <p:spPr>
          <a:xfrm>
            <a:off x="163286" y="564921"/>
            <a:ext cx="7557351" cy="810704"/>
          </a:xfrm>
        </p:spPr>
        <p:txBody>
          <a:bodyPr>
            <a:noAutofit/>
          </a:bodyPr>
          <a:lstStyle/>
          <a:p>
            <a:r>
              <a:rPr lang="en-US" sz="3200" dirty="0">
                <a:latin typeface="Arial" panose="020B0604020202020204" pitchFamily="34" charset="0"/>
                <a:cs typeface="Arial" panose="020B0604020202020204" pitchFamily="34" charset="0"/>
              </a:rPr>
              <a:t>Changing Energy Generation Profiles</a:t>
            </a:r>
          </a:p>
        </p:txBody>
      </p:sp>
      <p:sp>
        <p:nvSpPr>
          <p:cNvPr id="3" name="Content Placeholder 2">
            <a:extLst>
              <a:ext uri="{FF2B5EF4-FFF2-40B4-BE49-F238E27FC236}">
                <a16:creationId xmlns:a16="http://schemas.microsoft.com/office/drawing/2014/main" id="{81269DDD-2489-CF4A-A5A9-643A0D245353}"/>
              </a:ext>
            </a:extLst>
          </p:cNvPr>
          <p:cNvSpPr>
            <a:spLocks noGrp="1"/>
          </p:cNvSpPr>
          <p:nvPr>
            <p:ph idx="1"/>
          </p:nvPr>
        </p:nvSpPr>
        <p:spPr>
          <a:xfrm>
            <a:off x="510241" y="1643798"/>
            <a:ext cx="8067702" cy="2699487"/>
          </a:xfrm>
        </p:spPr>
        <p:txBody>
          <a:bodyPr>
            <a:noAutofit/>
          </a:bodyPr>
          <a:lstStyle/>
          <a:p>
            <a:r>
              <a:rPr lang="en-US" sz="2400" dirty="0">
                <a:latin typeface="Arial" panose="020B0604020202020204" pitchFamily="34" charset="0"/>
                <a:cs typeface="Arial" panose="020B0604020202020204" pitchFamily="34" charset="0"/>
              </a:rPr>
              <a:t>Concerns about Climate Change (Paris Accord) </a:t>
            </a:r>
          </a:p>
          <a:p>
            <a:pPr lvl="1"/>
            <a:r>
              <a:rPr lang="en-US" sz="2100" dirty="0">
                <a:latin typeface="Arial" panose="020B0604020202020204" pitchFamily="34" charset="0"/>
                <a:cs typeface="Arial" panose="020B0604020202020204" pitchFamily="34" charset="0"/>
              </a:rPr>
              <a:t>Stimulating a shift to Renewable Sources</a:t>
            </a:r>
          </a:p>
          <a:p>
            <a:r>
              <a:rPr lang="en-US" sz="2400" dirty="0">
                <a:latin typeface="Arial" panose="020B0604020202020204" pitchFamily="34" charset="0"/>
                <a:cs typeface="Arial" panose="020B0604020202020204" pitchFamily="34" charset="0"/>
              </a:rPr>
              <a:t>Carbon Taxes</a:t>
            </a:r>
          </a:p>
          <a:p>
            <a:pPr lvl="1"/>
            <a:r>
              <a:rPr lang="en-US" sz="2100" dirty="0">
                <a:latin typeface="Arial" panose="020B0604020202020204" pitchFamily="34" charset="0"/>
                <a:cs typeface="Arial" panose="020B0604020202020204" pitchFamily="34" charset="0"/>
              </a:rPr>
              <a:t>Policy discussion and implementation to impose tax on Carbon emissions</a:t>
            </a:r>
          </a:p>
          <a:p>
            <a:pPr lvl="1"/>
            <a:r>
              <a:rPr lang="en-US" sz="2100" dirty="0">
                <a:latin typeface="Arial" panose="020B0604020202020204" pitchFamily="34" charset="0"/>
                <a:cs typeface="Arial" panose="020B0604020202020204" pitchFamily="34" charset="0"/>
              </a:rPr>
              <a:t>Meant to represent the “true” cost of Energy Generation</a:t>
            </a:r>
          </a:p>
          <a:p>
            <a:pPr lvl="2"/>
            <a:r>
              <a:rPr lang="en-US" sz="1950" dirty="0">
                <a:latin typeface="Arial" panose="020B0604020202020204" pitchFamily="34" charset="0"/>
                <a:cs typeface="Arial" panose="020B0604020202020204" pitchFamily="34" charset="0"/>
              </a:rPr>
              <a:t>Added tax proportional to carbon emitted during generation</a:t>
            </a:r>
          </a:p>
          <a:p>
            <a:pPr lvl="1"/>
            <a:r>
              <a:rPr lang="en-US" sz="2100" dirty="0">
                <a:latin typeface="Arial" panose="020B0604020202020204" pitchFamily="34" charset="0"/>
                <a:cs typeface="Arial" panose="020B0604020202020204" pitchFamily="34" charset="0"/>
              </a:rPr>
              <a:t>Carbon emission’s costs to society are seen in</a:t>
            </a:r>
          </a:p>
          <a:p>
            <a:pPr lvl="2"/>
            <a:r>
              <a:rPr lang="en-US" sz="2100" dirty="0">
                <a:latin typeface="Arial" panose="020B0604020202020204" pitchFamily="34" charset="0"/>
                <a:cs typeface="Arial" panose="020B0604020202020204" pitchFamily="34" charset="0"/>
              </a:rPr>
              <a:t>Reaction to storms, rising seas</a:t>
            </a:r>
          </a:p>
          <a:p>
            <a:pPr lvl="2"/>
            <a:r>
              <a:rPr lang="en-US" sz="2100" dirty="0">
                <a:latin typeface="Arial" panose="020B0604020202020204" pitchFamily="34" charset="0"/>
                <a:cs typeface="Arial" panose="020B0604020202020204" pitchFamily="34" charset="0"/>
              </a:rPr>
              <a:t>Health effects from emissions</a:t>
            </a:r>
          </a:p>
          <a:p>
            <a:pPr lvl="2"/>
            <a:endParaRPr lang="en-US" sz="2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752627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571657" y="2420985"/>
            <a:ext cx="7510159" cy="1325327"/>
          </a:xfrm>
        </p:spPr>
        <p:txBody>
          <a:bodyPr>
            <a:normAutofit/>
          </a:bodyPr>
          <a:lstStyle/>
          <a:p>
            <a:pPr marL="344082" indent="0" algn="ctr">
              <a:buNone/>
            </a:pPr>
            <a:r>
              <a:rPr lang="en-US" sz="3300" dirty="0">
                <a:latin typeface="Arial" panose="020B0604020202020204" pitchFamily="34" charset="0"/>
                <a:cs typeface="Arial" panose="020B0604020202020204" pitchFamily="34" charset="0"/>
              </a:rPr>
              <a:t>Thank you for participating in the</a:t>
            </a:r>
          </a:p>
        </p:txBody>
      </p:sp>
      <p:sp>
        <p:nvSpPr>
          <p:cNvPr id="4" name="TextBox 3"/>
          <p:cNvSpPr txBox="1"/>
          <p:nvPr/>
        </p:nvSpPr>
        <p:spPr>
          <a:xfrm>
            <a:off x="2103181" y="2977369"/>
            <a:ext cx="4914339" cy="507831"/>
          </a:xfrm>
          <a:prstGeom prst="rect">
            <a:avLst/>
          </a:prstGeom>
          <a:noFill/>
        </p:spPr>
        <p:txBody>
          <a:bodyPr wrap="square" rtlCol="0">
            <a:spAutoFit/>
          </a:bodyPr>
          <a:lstStyle/>
          <a:p>
            <a:pPr defTabSz="685800">
              <a:buClrTx/>
              <a:defRPr/>
            </a:pPr>
            <a:r>
              <a:rPr lang="en-US" sz="2700" b="1" dirty="0">
                <a:solidFill>
                  <a:schemeClr val="tx1"/>
                </a:solidFill>
                <a:effectLst>
                  <a:glow rad="228600">
                    <a:schemeClr val="bg1">
                      <a:alpha val="40000"/>
                    </a:schemeClr>
                  </a:glow>
                </a:effectLst>
                <a:latin typeface="Arial" charset="0"/>
                <a:ea typeface="Arial" charset="0"/>
                <a:cs typeface="Arial" charset="0"/>
              </a:rPr>
              <a:t>CERT Educational Series</a:t>
            </a:r>
          </a:p>
        </p:txBody>
      </p:sp>
    </p:spTree>
    <p:extLst>
      <p:ext uri="{BB962C8B-B14F-4D97-AF65-F5344CB8AC3E}">
        <p14:creationId xmlns:p14="http://schemas.microsoft.com/office/powerpoint/2010/main" val="2170519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564921"/>
            <a:ext cx="7644437" cy="810704"/>
          </a:xfrm>
        </p:spPr>
        <p:txBody>
          <a:bodyPr>
            <a:noAutofit/>
          </a:bodyPr>
          <a:lstStyle/>
          <a:p>
            <a:r>
              <a:rPr lang="en-US" sz="5400" b="1" dirty="0">
                <a:latin typeface="Arial" panose="020B0604020202020204" pitchFamily="34" charset="0"/>
                <a:cs typeface="Arial" panose="020B0604020202020204" pitchFamily="34" charset="0"/>
              </a:rPr>
              <a:t>Renewable Resources </a:t>
            </a:r>
          </a:p>
        </p:txBody>
      </p:sp>
      <p:sp>
        <p:nvSpPr>
          <p:cNvPr id="3" name="Content Placeholder 2"/>
          <p:cNvSpPr>
            <a:spLocks noGrp="1"/>
          </p:cNvSpPr>
          <p:nvPr>
            <p:ph idx="1"/>
          </p:nvPr>
        </p:nvSpPr>
        <p:spPr/>
        <p:txBody>
          <a:bodyPr>
            <a:noAutofit/>
          </a:bodyPr>
          <a:lstStyle/>
          <a:p>
            <a:pPr marL="0" indent="0">
              <a:buNone/>
            </a:pPr>
            <a:r>
              <a:rPr lang="en-US" sz="2400" dirty="0">
                <a:solidFill>
                  <a:srgbClr val="FFFF00"/>
                </a:solidFill>
                <a:latin typeface="Arial" panose="020B0604020202020204" pitchFamily="34" charset="0"/>
                <a:cs typeface="Arial" panose="020B0604020202020204" pitchFamily="34" charset="0"/>
              </a:rPr>
              <a:t>Solar</a:t>
            </a:r>
          </a:p>
          <a:p>
            <a:pPr marL="0" indent="0">
              <a:buNone/>
            </a:pPr>
            <a:r>
              <a:rPr lang="en-US" sz="2400" dirty="0">
                <a:solidFill>
                  <a:srgbClr val="FFFF00"/>
                </a:solidFill>
                <a:latin typeface="Arial" panose="020B0604020202020204" pitchFamily="34" charset="0"/>
                <a:cs typeface="Arial" panose="020B0604020202020204" pitchFamily="34" charset="0"/>
              </a:rPr>
              <a:t>Wind</a:t>
            </a:r>
          </a:p>
          <a:p>
            <a:pPr marL="0" indent="0">
              <a:buNone/>
            </a:pPr>
            <a:r>
              <a:rPr lang="en-US" sz="2400" dirty="0">
                <a:solidFill>
                  <a:srgbClr val="FFFF00"/>
                </a:solidFill>
                <a:latin typeface="Arial" panose="020B0604020202020204" pitchFamily="34" charset="0"/>
                <a:cs typeface="Arial" panose="020B0604020202020204" pitchFamily="34" charset="0"/>
              </a:rPr>
              <a:t>Hydro</a:t>
            </a:r>
          </a:p>
          <a:p>
            <a:pPr marL="0" indent="0">
              <a:buNone/>
            </a:pPr>
            <a:r>
              <a:rPr lang="en-US" sz="2400" dirty="0">
                <a:solidFill>
                  <a:srgbClr val="FFFF00"/>
                </a:solidFill>
                <a:latin typeface="Arial" panose="020B0604020202020204" pitchFamily="34" charset="0"/>
                <a:cs typeface="Arial" panose="020B0604020202020204" pitchFamily="34" charset="0"/>
              </a:rPr>
              <a:t>Geothermal</a:t>
            </a:r>
          </a:p>
          <a:p>
            <a:pPr marL="0" indent="0">
              <a:buNone/>
            </a:pPr>
            <a:r>
              <a:rPr lang="en-US" sz="2400" dirty="0">
                <a:solidFill>
                  <a:srgbClr val="FFFF00"/>
                </a:solidFill>
                <a:latin typeface="Arial" panose="020B0604020202020204" pitchFamily="34" charset="0"/>
                <a:cs typeface="Arial" panose="020B0604020202020204" pitchFamily="34" charset="0"/>
              </a:rPr>
              <a:t>Biomass </a:t>
            </a:r>
          </a:p>
        </p:txBody>
      </p:sp>
    </p:spTree>
    <p:extLst>
      <p:ext uri="{BB962C8B-B14F-4D97-AF65-F5344CB8AC3E}">
        <p14:creationId xmlns:p14="http://schemas.microsoft.com/office/powerpoint/2010/main" val="28467118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743" y="564921"/>
            <a:ext cx="7600894" cy="810704"/>
          </a:xfrm>
        </p:spPr>
        <p:txBody>
          <a:bodyPr>
            <a:noAutofit/>
          </a:bodyPr>
          <a:lstStyle/>
          <a:p>
            <a:r>
              <a:rPr lang="en-US" sz="5400" b="1" dirty="0">
                <a:latin typeface="Arial" panose="020B0604020202020204" pitchFamily="34" charset="0"/>
                <a:cs typeface="Arial" panose="020B0604020202020204" pitchFamily="34" charset="0"/>
              </a:rPr>
              <a:t>US Energy Generation</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98714" y="1545627"/>
            <a:ext cx="7221257" cy="3505344"/>
          </a:xfrm>
        </p:spPr>
      </p:pic>
      <p:sp>
        <p:nvSpPr>
          <p:cNvPr id="3" name="TextBox 2">
            <a:extLst>
              <a:ext uri="{FF2B5EF4-FFF2-40B4-BE49-F238E27FC236}">
                <a16:creationId xmlns:a16="http://schemas.microsoft.com/office/drawing/2014/main" id="{9995B5B5-4CC9-334B-966C-AC6A7EA8C9A7}"/>
              </a:ext>
            </a:extLst>
          </p:cNvPr>
          <p:cNvSpPr txBox="1"/>
          <p:nvPr/>
        </p:nvSpPr>
        <p:spPr>
          <a:xfrm>
            <a:off x="3271297" y="2263973"/>
            <a:ext cx="1688283" cy="307777"/>
          </a:xfrm>
          <a:prstGeom prst="rect">
            <a:avLst/>
          </a:prstGeom>
          <a:noFill/>
        </p:spPr>
        <p:txBody>
          <a:bodyPr wrap="none" rtlCol="0">
            <a:spAutoFit/>
          </a:bodyPr>
          <a:lstStyle/>
          <a:p>
            <a:r>
              <a:rPr lang="en-US" dirty="0"/>
              <a:t>Wind, Solar, Hydro</a:t>
            </a:r>
          </a:p>
        </p:txBody>
      </p:sp>
      <p:sp>
        <p:nvSpPr>
          <p:cNvPr id="5" name="TextBox 4">
            <a:extLst>
              <a:ext uri="{FF2B5EF4-FFF2-40B4-BE49-F238E27FC236}">
                <a16:creationId xmlns:a16="http://schemas.microsoft.com/office/drawing/2014/main" id="{D98D038E-92C2-B640-BF2A-5000AA8079A3}"/>
              </a:ext>
            </a:extLst>
          </p:cNvPr>
          <p:cNvSpPr txBox="1"/>
          <p:nvPr/>
        </p:nvSpPr>
        <p:spPr>
          <a:xfrm>
            <a:off x="3689758" y="3310419"/>
            <a:ext cx="872355" cy="307777"/>
          </a:xfrm>
          <a:prstGeom prst="rect">
            <a:avLst/>
          </a:prstGeom>
          <a:noFill/>
        </p:spPr>
        <p:txBody>
          <a:bodyPr wrap="none" rtlCol="0">
            <a:spAutoFit/>
          </a:bodyPr>
          <a:lstStyle/>
          <a:p>
            <a:r>
              <a:rPr lang="en-US" dirty="0"/>
              <a:t>Biomass</a:t>
            </a:r>
          </a:p>
        </p:txBody>
      </p:sp>
    </p:spTree>
    <p:extLst>
      <p:ext uri="{BB962C8B-B14F-4D97-AF65-F5344CB8AC3E}">
        <p14:creationId xmlns:p14="http://schemas.microsoft.com/office/powerpoint/2010/main" val="10415953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743" y="564921"/>
            <a:ext cx="7600894" cy="810704"/>
          </a:xfrm>
        </p:spPr>
        <p:txBody>
          <a:bodyPr>
            <a:normAutofit fontScale="90000"/>
          </a:bodyPr>
          <a:lstStyle/>
          <a:p>
            <a:r>
              <a:rPr lang="en-US" sz="4800" b="1" dirty="0">
                <a:latin typeface="Arial" panose="020B0604020202020204" pitchFamily="34" charset="0"/>
                <a:cs typeface="Arial" panose="020B0604020202020204" pitchFamily="34" charset="0"/>
              </a:rPr>
              <a:t>Electricity End-Use Sectors</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43200" y="1524156"/>
            <a:ext cx="3167743" cy="3619344"/>
          </a:xfrm>
        </p:spPr>
      </p:pic>
    </p:spTree>
    <p:extLst>
      <p:ext uri="{BB962C8B-B14F-4D97-AF65-F5344CB8AC3E}">
        <p14:creationId xmlns:p14="http://schemas.microsoft.com/office/powerpoint/2010/main" val="30696705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4171" y="564921"/>
            <a:ext cx="7546466" cy="810704"/>
          </a:xfrm>
        </p:spPr>
        <p:txBody>
          <a:bodyPr>
            <a:noAutofit/>
          </a:bodyPr>
          <a:lstStyle/>
          <a:p>
            <a:r>
              <a:rPr lang="en-US" sz="5400" b="1" dirty="0">
                <a:latin typeface="Arial" panose="020B0604020202020204" pitchFamily="34" charset="0"/>
                <a:cs typeface="Arial" panose="020B0604020202020204" pitchFamily="34" charset="0"/>
              </a:rPr>
              <a:t>NC Energy Generation</a:t>
            </a: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95157" y="1597280"/>
            <a:ext cx="4703234" cy="3527425"/>
          </a:xfrm>
        </p:spPr>
      </p:pic>
      <p:sp>
        <p:nvSpPr>
          <p:cNvPr id="3" name="TextBox 2">
            <a:extLst>
              <a:ext uri="{FF2B5EF4-FFF2-40B4-BE49-F238E27FC236}">
                <a16:creationId xmlns:a16="http://schemas.microsoft.com/office/drawing/2014/main" id="{A6095F2E-18C7-1D4B-ACFB-9A024F73E602}"/>
              </a:ext>
            </a:extLst>
          </p:cNvPr>
          <p:cNvSpPr txBox="1"/>
          <p:nvPr/>
        </p:nvSpPr>
        <p:spPr>
          <a:xfrm>
            <a:off x="4876018" y="4478436"/>
            <a:ext cx="1290738" cy="307777"/>
          </a:xfrm>
          <a:prstGeom prst="rect">
            <a:avLst/>
          </a:prstGeom>
          <a:noFill/>
          <a:ln>
            <a:solidFill>
              <a:schemeClr val="bg1"/>
            </a:solidFill>
          </a:ln>
        </p:spPr>
        <p:txBody>
          <a:bodyPr wrap="none" rtlCol="0">
            <a:spAutoFit/>
          </a:bodyPr>
          <a:lstStyle/>
          <a:p>
            <a:r>
              <a:rPr lang="en-US" dirty="0"/>
              <a:t>US 2016 30%</a:t>
            </a:r>
          </a:p>
        </p:txBody>
      </p:sp>
      <p:sp>
        <p:nvSpPr>
          <p:cNvPr id="6" name="TextBox 5">
            <a:extLst>
              <a:ext uri="{FF2B5EF4-FFF2-40B4-BE49-F238E27FC236}">
                <a16:creationId xmlns:a16="http://schemas.microsoft.com/office/drawing/2014/main" id="{6586AC94-D30B-984D-9E59-5EF1E6CB982D}"/>
              </a:ext>
            </a:extLst>
          </p:cNvPr>
          <p:cNvSpPr txBox="1"/>
          <p:nvPr/>
        </p:nvSpPr>
        <p:spPr>
          <a:xfrm>
            <a:off x="4653643" y="2128137"/>
            <a:ext cx="1290738" cy="307777"/>
          </a:xfrm>
          <a:prstGeom prst="rect">
            <a:avLst/>
          </a:prstGeom>
          <a:noFill/>
          <a:ln>
            <a:solidFill>
              <a:schemeClr val="bg1"/>
            </a:solidFill>
          </a:ln>
        </p:spPr>
        <p:txBody>
          <a:bodyPr wrap="none" rtlCol="0">
            <a:spAutoFit/>
          </a:bodyPr>
          <a:lstStyle/>
          <a:p>
            <a:r>
              <a:rPr lang="en-US" dirty="0"/>
              <a:t>US 2016 34%</a:t>
            </a:r>
          </a:p>
        </p:txBody>
      </p:sp>
      <p:sp>
        <p:nvSpPr>
          <p:cNvPr id="7" name="TextBox 6">
            <a:extLst>
              <a:ext uri="{FF2B5EF4-FFF2-40B4-BE49-F238E27FC236}">
                <a16:creationId xmlns:a16="http://schemas.microsoft.com/office/drawing/2014/main" id="{58B48832-FF0A-D146-A40E-1781F14DFE8A}"/>
              </a:ext>
            </a:extLst>
          </p:cNvPr>
          <p:cNvSpPr txBox="1"/>
          <p:nvPr/>
        </p:nvSpPr>
        <p:spPr>
          <a:xfrm>
            <a:off x="804419" y="3360992"/>
            <a:ext cx="1290738" cy="307777"/>
          </a:xfrm>
          <a:prstGeom prst="rect">
            <a:avLst/>
          </a:prstGeom>
          <a:solidFill>
            <a:schemeClr val="tx1"/>
          </a:solidFill>
          <a:ln>
            <a:solidFill>
              <a:schemeClr val="bg1"/>
            </a:solidFill>
          </a:ln>
        </p:spPr>
        <p:txBody>
          <a:bodyPr wrap="none" rtlCol="0">
            <a:spAutoFit/>
          </a:bodyPr>
          <a:lstStyle/>
          <a:p>
            <a:r>
              <a:rPr lang="en-US" dirty="0"/>
              <a:t>US 2016 20%</a:t>
            </a:r>
          </a:p>
        </p:txBody>
      </p:sp>
      <p:sp>
        <p:nvSpPr>
          <p:cNvPr id="8" name="TextBox 7">
            <a:extLst>
              <a:ext uri="{FF2B5EF4-FFF2-40B4-BE49-F238E27FC236}">
                <a16:creationId xmlns:a16="http://schemas.microsoft.com/office/drawing/2014/main" id="{1B6742D7-51A0-8B47-8EF0-FA5C086C8C82}"/>
              </a:ext>
            </a:extLst>
          </p:cNvPr>
          <p:cNvSpPr txBox="1"/>
          <p:nvPr/>
        </p:nvSpPr>
        <p:spPr>
          <a:xfrm>
            <a:off x="6166756" y="2960914"/>
            <a:ext cx="2834430" cy="307777"/>
          </a:xfrm>
          <a:prstGeom prst="rect">
            <a:avLst/>
          </a:prstGeom>
          <a:solidFill>
            <a:schemeClr val="tx1"/>
          </a:solidFill>
          <a:ln>
            <a:solidFill>
              <a:schemeClr val="bg1"/>
            </a:solidFill>
          </a:ln>
        </p:spPr>
        <p:txBody>
          <a:bodyPr wrap="none" rtlCol="0">
            <a:spAutoFit/>
          </a:bodyPr>
          <a:lstStyle/>
          <a:p>
            <a:r>
              <a:rPr lang="en-US" dirty="0"/>
              <a:t>US 2016 13% vs. NC 2014 4.5%</a:t>
            </a:r>
          </a:p>
        </p:txBody>
      </p:sp>
    </p:spTree>
    <p:extLst>
      <p:ext uri="{BB962C8B-B14F-4D97-AF65-F5344CB8AC3E}">
        <p14:creationId xmlns:p14="http://schemas.microsoft.com/office/powerpoint/2010/main" val="31230582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EC98BB-8294-3448-8EA7-7785468D1692}"/>
              </a:ext>
            </a:extLst>
          </p:cNvPr>
          <p:cNvSpPr>
            <a:spLocks noGrp="1"/>
          </p:cNvSpPr>
          <p:nvPr>
            <p:ph type="title"/>
          </p:nvPr>
        </p:nvSpPr>
        <p:spPr/>
        <p:txBody>
          <a:bodyPr>
            <a:noAutofit/>
          </a:bodyPr>
          <a:lstStyle/>
          <a:p>
            <a:r>
              <a:rPr lang="en-US" sz="5400" b="1" dirty="0">
                <a:latin typeface="Arial" panose="020B0604020202020204" pitchFamily="34" charset="0"/>
                <a:cs typeface="Arial" panose="020B0604020202020204" pitchFamily="34" charset="0"/>
              </a:rPr>
              <a:t>Cost of Energy</a:t>
            </a:r>
          </a:p>
        </p:txBody>
      </p:sp>
      <p:pic>
        <p:nvPicPr>
          <p:cNvPr id="4" name="Picture 3">
            <a:extLst>
              <a:ext uri="{FF2B5EF4-FFF2-40B4-BE49-F238E27FC236}">
                <a16:creationId xmlns:a16="http://schemas.microsoft.com/office/drawing/2014/main" id="{0EC7BA47-7EAD-4845-B1D7-7133DF452688}"/>
              </a:ext>
            </a:extLst>
          </p:cNvPr>
          <p:cNvPicPr>
            <a:picLocks noChangeAspect="1"/>
          </p:cNvPicPr>
          <p:nvPr/>
        </p:nvPicPr>
        <p:blipFill>
          <a:blip r:embed="rId2"/>
          <a:stretch>
            <a:fillRect/>
          </a:stretch>
        </p:blipFill>
        <p:spPr>
          <a:xfrm>
            <a:off x="2122714" y="1514843"/>
            <a:ext cx="4858581" cy="3628657"/>
          </a:xfrm>
          <a:prstGeom prst="rect">
            <a:avLst/>
          </a:prstGeom>
        </p:spPr>
      </p:pic>
    </p:spTree>
    <p:extLst>
      <p:ext uri="{BB962C8B-B14F-4D97-AF65-F5344CB8AC3E}">
        <p14:creationId xmlns:p14="http://schemas.microsoft.com/office/powerpoint/2010/main" val="19887130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sp>
        <p:nvSpPr>
          <p:cNvPr id="64" name="Shape 64"/>
          <p:cNvSpPr txBox="1">
            <a:spLocks noGrp="1"/>
          </p:cNvSpPr>
          <p:nvPr>
            <p:ph type="title"/>
          </p:nvPr>
        </p:nvSpPr>
        <p:spPr>
          <a:prstGeom prst="rect">
            <a:avLst/>
          </a:prstGeom>
          <a:noFill/>
        </p:spPr>
        <p:txBody>
          <a:bodyPr spcFirstLastPara="1" wrap="square" lIns="91425" tIns="91425" rIns="91425" bIns="91425" anchor="t" anchorCtr="0">
            <a:noAutofit/>
          </a:bodyPr>
          <a:lstStyle/>
          <a:p>
            <a:pPr marL="0" lvl="0" indent="0">
              <a:spcBef>
                <a:spcPts val="0"/>
              </a:spcBef>
              <a:spcAft>
                <a:spcPts val="0"/>
              </a:spcAft>
              <a:buNone/>
            </a:pPr>
            <a:r>
              <a:rPr lang="en" sz="5400" b="1" dirty="0">
                <a:latin typeface="Arial" panose="020B0604020202020204" pitchFamily="34" charset="0"/>
                <a:ea typeface="Times New Roman"/>
                <a:cs typeface="Arial" panose="020B0604020202020204" pitchFamily="34" charset="0"/>
                <a:sym typeface="Times New Roman"/>
              </a:rPr>
              <a:t>Coal </a:t>
            </a:r>
            <a:endParaRPr sz="5400" b="1" dirty="0">
              <a:latin typeface="Arial" panose="020B0604020202020204" pitchFamily="34" charset="0"/>
              <a:ea typeface="Times New Roman"/>
              <a:cs typeface="Arial" panose="020B0604020202020204" pitchFamily="34" charset="0"/>
              <a:sym typeface="Times New Roman"/>
            </a:endParaRPr>
          </a:p>
        </p:txBody>
      </p:sp>
      <p:sp>
        <p:nvSpPr>
          <p:cNvPr id="65" name="Shape 65"/>
          <p:cNvSpPr txBox="1">
            <a:spLocks noGrp="1"/>
          </p:cNvSpPr>
          <p:nvPr>
            <p:ph idx="1"/>
          </p:nvPr>
        </p:nvSpPr>
        <p:spPr>
          <a:xfrm>
            <a:off x="391477" y="1473164"/>
            <a:ext cx="8313857" cy="3469539"/>
          </a:xfrm>
          <a:prstGeom prst="rect">
            <a:avLst/>
          </a:prstGeom>
          <a:noFill/>
          <a:ln w="28575">
            <a:noFill/>
          </a:ln>
        </p:spPr>
        <p:txBody>
          <a:bodyPr spcFirstLastPara="1" wrap="square" lIns="91425" tIns="91425" rIns="91425" bIns="91425" anchor="t" anchorCtr="0">
            <a:noAutofit/>
          </a:bodyPr>
          <a:lstStyle/>
          <a:p>
            <a:pPr marL="0" lvl="0" indent="0" rtl="0">
              <a:lnSpc>
                <a:spcPct val="100000"/>
              </a:lnSpc>
              <a:spcBef>
                <a:spcPts val="0"/>
              </a:spcBef>
              <a:spcAft>
                <a:spcPts val="0"/>
              </a:spcAft>
              <a:buClr>
                <a:schemeClr val="dk1"/>
              </a:buClr>
              <a:buSzPts val="1100"/>
              <a:buFont typeface="Arial"/>
              <a:buNone/>
            </a:pPr>
            <a:r>
              <a:rPr lang="en" sz="2000" b="1" dirty="0">
                <a:solidFill>
                  <a:srgbClr val="FFFF00"/>
                </a:solidFill>
                <a:latin typeface="Arial" panose="020B0604020202020204" pitchFamily="34" charset="0"/>
                <a:ea typeface="Times New Roman"/>
                <a:cs typeface="Arial" panose="020B0604020202020204" pitchFamily="34" charset="0"/>
                <a:sym typeface="Times New Roman"/>
              </a:rPr>
              <a:t>Energy Generation Process: </a:t>
            </a:r>
            <a:r>
              <a:rPr lang="en" sz="2000" dirty="0">
                <a:latin typeface="Arial" panose="020B0604020202020204" pitchFamily="34" charset="0"/>
                <a:ea typeface="Times New Roman"/>
                <a:cs typeface="Arial" panose="020B0604020202020204" pitchFamily="34" charset="0"/>
                <a:sym typeface="Times New Roman"/>
              </a:rPr>
              <a:t>burn coal </a:t>
            </a:r>
            <a:r>
              <a:rPr lang="en" sz="2000" b="1" dirty="0">
                <a:latin typeface="Arial" panose="020B0604020202020204" pitchFamily="34" charset="0"/>
                <a:ea typeface="Times New Roman"/>
                <a:cs typeface="Arial" panose="020B0604020202020204" pitchFamily="34" charset="0"/>
                <a:sym typeface="Times New Roman"/>
              </a:rPr>
              <a:t>→</a:t>
            </a:r>
            <a:r>
              <a:rPr lang="en" sz="2000" dirty="0">
                <a:latin typeface="Arial" panose="020B0604020202020204" pitchFamily="34" charset="0"/>
                <a:ea typeface="Times New Roman"/>
                <a:cs typeface="Arial" panose="020B0604020202020204" pitchFamily="34" charset="0"/>
                <a:sym typeface="Times New Roman"/>
              </a:rPr>
              <a:t> boil water </a:t>
            </a:r>
            <a:r>
              <a:rPr lang="en" sz="2000" b="1" dirty="0">
                <a:latin typeface="Arial" panose="020B0604020202020204" pitchFamily="34" charset="0"/>
                <a:ea typeface="Times New Roman"/>
                <a:cs typeface="Arial" panose="020B0604020202020204" pitchFamily="34" charset="0"/>
                <a:sym typeface="Times New Roman"/>
              </a:rPr>
              <a:t>→</a:t>
            </a:r>
            <a:r>
              <a:rPr lang="en" sz="2000" dirty="0">
                <a:latin typeface="Arial" panose="020B0604020202020204" pitchFamily="34" charset="0"/>
                <a:ea typeface="Times New Roman"/>
                <a:cs typeface="Arial" panose="020B0604020202020204" pitchFamily="34" charset="0"/>
                <a:sym typeface="Times New Roman"/>
              </a:rPr>
              <a:t> produce High Pressure steam → turn turbine → create electricity</a:t>
            </a:r>
            <a:endParaRPr sz="2000" dirty="0">
              <a:latin typeface="Arial" panose="020B0604020202020204" pitchFamily="34" charset="0"/>
              <a:ea typeface="Times New Roman"/>
              <a:cs typeface="Arial" panose="020B0604020202020204" pitchFamily="34" charset="0"/>
              <a:sym typeface="Times New Roman"/>
            </a:endParaRPr>
          </a:p>
          <a:p>
            <a:pPr marL="0" lvl="0" indent="0" rtl="0">
              <a:lnSpc>
                <a:spcPct val="100000"/>
              </a:lnSpc>
              <a:spcBef>
                <a:spcPts val="0"/>
              </a:spcBef>
              <a:spcAft>
                <a:spcPts val="0"/>
              </a:spcAft>
              <a:buClr>
                <a:schemeClr val="dk1"/>
              </a:buClr>
              <a:buSzPts val="1100"/>
              <a:buFont typeface="Arial"/>
              <a:buNone/>
            </a:pPr>
            <a:endParaRPr sz="2000" dirty="0">
              <a:latin typeface="Arial" panose="020B0604020202020204" pitchFamily="34" charset="0"/>
              <a:ea typeface="Times New Roman"/>
              <a:cs typeface="Arial" panose="020B0604020202020204" pitchFamily="34" charset="0"/>
              <a:sym typeface="Times New Roman"/>
            </a:endParaRPr>
          </a:p>
          <a:p>
            <a:pPr marL="0" lvl="0" indent="0" rtl="0">
              <a:lnSpc>
                <a:spcPct val="100000"/>
              </a:lnSpc>
              <a:spcBef>
                <a:spcPts val="0"/>
              </a:spcBef>
              <a:spcAft>
                <a:spcPts val="0"/>
              </a:spcAft>
              <a:buClr>
                <a:schemeClr val="dk1"/>
              </a:buClr>
              <a:buSzPts val="1100"/>
              <a:buFont typeface="Arial"/>
              <a:buNone/>
            </a:pPr>
            <a:r>
              <a:rPr lang="en" sz="2000" b="1" dirty="0">
                <a:solidFill>
                  <a:srgbClr val="FFFF00"/>
                </a:solidFill>
                <a:latin typeface="Arial" panose="020B0604020202020204" pitchFamily="34" charset="0"/>
                <a:ea typeface="Times New Roman"/>
                <a:cs typeface="Arial" panose="020B0604020202020204" pitchFamily="34" charset="0"/>
                <a:sym typeface="Times New Roman"/>
              </a:rPr>
              <a:t>Percentage of Total Energy Generated in the US:  </a:t>
            </a:r>
            <a:r>
              <a:rPr lang="en" sz="2000" dirty="0">
                <a:latin typeface="Arial" panose="020B0604020202020204" pitchFamily="34" charset="0"/>
                <a:ea typeface="Times New Roman"/>
                <a:cs typeface="Arial" panose="020B0604020202020204" pitchFamily="34" charset="0"/>
                <a:sym typeface="Times New Roman"/>
              </a:rPr>
              <a:t>~30%</a:t>
            </a:r>
          </a:p>
          <a:p>
            <a:pPr marL="0" lvl="0" indent="0" rtl="0">
              <a:lnSpc>
                <a:spcPct val="100000"/>
              </a:lnSpc>
              <a:spcBef>
                <a:spcPts val="0"/>
              </a:spcBef>
              <a:spcAft>
                <a:spcPts val="0"/>
              </a:spcAft>
              <a:buClr>
                <a:schemeClr val="dk1"/>
              </a:buClr>
              <a:buSzPts val="1100"/>
              <a:buFont typeface="Arial"/>
              <a:buNone/>
            </a:pPr>
            <a:endParaRPr sz="2000" dirty="0">
              <a:latin typeface="Arial" panose="020B0604020202020204" pitchFamily="34" charset="0"/>
              <a:ea typeface="Times New Roman"/>
              <a:cs typeface="Arial" panose="020B0604020202020204" pitchFamily="34" charset="0"/>
              <a:sym typeface="Times New Roman"/>
            </a:endParaRPr>
          </a:p>
          <a:p>
            <a:pPr marL="0" lvl="0" indent="0" rtl="0">
              <a:lnSpc>
                <a:spcPct val="100000"/>
              </a:lnSpc>
              <a:spcBef>
                <a:spcPts val="0"/>
              </a:spcBef>
              <a:spcAft>
                <a:spcPts val="0"/>
              </a:spcAft>
              <a:buClr>
                <a:schemeClr val="dk1"/>
              </a:buClr>
              <a:buSzPts val="1100"/>
              <a:buFont typeface="Arial"/>
              <a:buNone/>
            </a:pPr>
            <a:r>
              <a:rPr lang="en" sz="2000" b="1" dirty="0">
                <a:solidFill>
                  <a:srgbClr val="FFFF00"/>
                </a:solidFill>
                <a:latin typeface="Arial" panose="020B0604020202020204" pitchFamily="34" charset="0"/>
                <a:ea typeface="Times New Roman"/>
                <a:cs typeface="Arial" panose="020B0604020202020204" pitchFamily="34" charset="0"/>
                <a:sym typeface="Times New Roman"/>
              </a:rPr>
              <a:t>Positive Aspects</a:t>
            </a:r>
            <a:r>
              <a:rPr lang="en" sz="2000" dirty="0">
                <a:solidFill>
                  <a:srgbClr val="FFFF00"/>
                </a:solidFill>
                <a:latin typeface="Arial" panose="020B0604020202020204" pitchFamily="34" charset="0"/>
                <a:ea typeface="Times New Roman"/>
                <a:cs typeface="Arial" panose="020B0604020202020204" pitchFamily="34" charset="0"/>
                <a:sym typeface="Times New Roman"/>
              </a:rPr>
              <a:t>: </a:t>
            </a:r>
            <a:r>
              <a:rPr lang="en" sz="2000" dirty="0">
                <a:latin typeface="Arial" panose="020B0604020202020204" pitchFamily="34" charset="0"/>
                <a:ea typeface="Times New Roman"/>
                <a:cs typeface="Arial" panose="020B0604020202020204" pitchFamily="34" charset="0"/>
                <a:sym typeface="Times New Roman"/>
              </a:rPr>
              <a:t>Cost efficient, abundant resource, easy to increase/decrease supply based on demand</a:t>
            </a:r>
            <a:endParaRPr sz="2000" dirty="0">
              <a:latin typeface="Arial" panose="020B0604020202020204" pitchFamily="34" charset="0"/>
              <a:ea typeface="Times New Roman"/>
              <a:cs typeface="Arial" panose="020B0604020202020204" pitchFamily="34" charset="0"/>
              <a:sym typeface="Times New Roman"/>
            </a:endParaRPr>
          </a:p>
          <a:p>
            <a:pPr marL="0" lvl="0" indent="0" rtl="0">
              <a:lnSpc>
                <a:spcPct val="100000"/>
              </a:lnSpc>
              <a:spcBef>
                <a:spcPts val="0"/>
              </a:spcBef>
              <a:spcAft>
                <a:spcPts val="0"/>
              </a:spcAft>
              <a:buClr>
                <a:schemeClr val="dk1"/>
              </a:buClr>
              <a:buSzPts val="1100"/>
              <a:buFont typeface="Arial"/>
              <a:buNone/>
            </a:pPr>
            <a:endParaRPr sz="2000" dirty="0">
              <a:latin typeface="Arial" panose="020B0604020202020204" pitchFamily="34" charset="0"/>
              <a:ea typeface="Times New Roman"/>
              <a:cs typeface="Arial" panose="020B0604020202020204" pitchFamily="34" charset="0"/>
              <a:sym typeface="Times New Roman"/>
            </a:endParaRPr>
          </a:p>
          <a:p>
            <a:pPr marL="0" lvl="0" indent="0">
              <a:lnSpc>
                <a:spcPct val="100000"/>
              </a:lnSpc>
              <a:spcBef>
                <a:spcPts val="0"/>
              </a:spcBef>
              <a:buClr>
                <a:schemeClr val="dk1"/>
              </a:buClr>
              <a:buSzPts val="1100"/>
              <a:buNone/>
            </a:pPr>
            <a:r>
              <a:rPr lang="en" sz="2000" b="1" dirty="0">
                <a:solidFill>
                  <a:srgbClr val="FFFF00"/>
                </a:solidFill>
                <a:latin typeface="Arial" panose="020B0604020202020204" pitchFamily="34" charset="0"/>
                <a:ea typeface="Times New Roman"/>
                <a:cs typeface="Arial" panose="020B0604020202020204" pitchFamily="34" charset="0"/>
                <a:sym typeface="Times New Roman"/>
              </a:rPr>
              <a:t>Negative Aspects </a:t>
            </a:r>
            <a:r>
              <a:rPr lang="en" sz="2000" dirty="0">
                <a:solidFill>
                  <a:srgbClr val="FFFF00"/>
                </a:solidFill>
                <a:latin typeface="Arial" panose="020B0604020202020204" pitchFamily="34" charset="0"/>
                <a:ea typeface="Times New Roman"/>
                <a:cs typeface="Arial" panose="020B0604020202020204" pitchFamily="34" charset="0"/>
                <a:sym typeface="Times New Roman"/>
              </a:rPr>
              <a:t>: </a:t>
            </a:r>
            <a:r>
              <a:rPr lang="en" sz="2000" dirty="0">
                <a:latin typeface="Arial" panose="020B0604020202020204" pitchFamily="34" charset="0"/>
                <a:ea typeface="Times New Roman"/>
                <a:cs typeface="Arial" panose="020B0604020202020204" pitchFamily="34" charset="0"/>
                <a:sym typeface="Times New Roman"/>
              </a:rPr>
              <a:t>High carbon emissions, bi-product is coal ash</a:t>
            </a:r>
            <a:endParaRPr sz="2000" dirty="0">
              <a:latin typeface="Arial" panose="020B0604020202020204" pitchFamily="34" charset="0"/>
              <a:ea typeface="Times New Roman"/>
              <a:cs typeface="Arial" panose="020B0604020202020204" pitchFamily="34" charset="0"/>
              <a:sym typeface="Times New Roman"/>
            </a:endParaRPr>
          </a:p>
          <a:p>
            <a:pPr marL="0" lvl="0" indent="0" rtl="0">
              <a:lnSpc>
                <a:spcPct val="100000"/>
              </a:lnSpc>
              <a:spcBef>
                <a:spcPts val="0"/>
              </a:spcBef>
              <a:spcAft>
                <a:spcPts val="0"/>
              </a:spcAft>
              <a:buClr>
                <a:schemeClr val="dk1"/>
              </a:buClr>
              <a:buSzPts val="1100"/>
              <a:buFont typeface="Arial"/>
              <a:buNone/>
            </a:pPr>
            <a:r>
              <a:rPr lang="en" sz="2000" dirty="0">
                <a:latin typeface="Arial" panose="020B0604020202020204" pitchFamily="34" charset="0"/>
                <a:ea typeface="Times New Roman"/>
                <a:cs typeface="Arial" panose="020B0604020202020204" pitchFamily="34" charset="0"/>
                <a:sym typeface="Times New Roman"/>
              </a:rPr>
              <a:t>with hazardous metals and other compounds, non-renewable, and high water use for cooling</a:t>
            </a:r>
            <a:endParaRPr sz="2000" dirty="0">
              <a:latin typeface="Arial" panose="020B0604020202020204" pitchFamily="34" charset="0"/>
              <a:ea typeface="Times New Roman"/>
              <a:cs typeface="Arial" panose="020B0604020202020204" pitchFamily="34" charset="0"/>
              <a:sym typeface="Times New Roman"/>
            </a:endParaRPr>
          </a:p>
          <a:p>
            <a:pPr marL="0" lvl="0" indent="0">
              <a:spcBef>
                <a:spcPts val="0"/>
              </a:spcBef>
              <a:spcAft>
                <a:spcPts val="1600"/>
              </a:spcAft>
              <a:buNone/>
            </a:pPr>
            <a:endParaRPr dirty="0">
              <a:solidFill>
                <a:schemeClr val="bg1"/>
              </a:solidFill>
            </a:endParaRPr>
          </a:p>
        </p:txBody>
      </p:sp>
    </p:spTree>
  </p:cSld>
  <p:clrMapOvr>
    <a:masterClrMapping/>
  </p:clrMapOvr>
</p:sld>
</file>

<file path=ppt/theme/theme1.xml><?xml version="1.0" encoding="utf-8"?>
<a:theme xmlns:a="http://schemas.openxmlformats.org/drawingml/2006/main" name="Berlin">
  <a:themeElements>
    <a:clrScheme name="Berlin">
      <a:dk1>
        <a:sysClr val="windowText" lastClr="000000"/>
      </a:dk1>
      <a:lt1>
        <a:sysClr val="window" lastClr="FFFFFF"/>
      </a:lt1>
      <a:dk2>
        <a:srgbClr val="9D360E"/>
      </a:dk2>
      <a:lt2>
        <a:srgbClr val="E7E6E6"/>
      </a:lt2>
      <a:accent1>
        <a:srgbClr val="F09415"/>
      </a:accent1>
      <a:accent2>
        <a:srgbClr val="C1B56B"/>
      </a:accent2>
      <a:accent3>
        <a:srgbClr val="4BAF73"/>
      </a:accent3>
      <a:accent4>
        <a:srgbClr val="5AA6C0"/>
      </a:accent4>
      <a:accent5>
        <a:srgbClr val="D17DF9"/>
      </a:accent5>
      <a:accent6>
        <a:srgbClr val="FA7E5C"/>
      </a:accent6>
      <a:hlink>
        <a:srgbClr val="FFAE3E"/>
      </a:hlink>
      <a:folHlink>
        <a:srgbClr val="FCC77E"/>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0CBE056-4EF4-4D92-969E-947779DA7AAA}"/>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TM04033917[[fn=Berlin]]</Template>
  <TotalTime>4682</TotalTime>
  <Words>1625</Words>
  <Application>Microsoft Macintosh PowerPoint</Application>
  <PresentationFormat>On-screen Show (16:9)</PresentationFormat>
  <Paragraphs>199</Paragraphs>
  <Slides>34</Slides>
  <Notes>24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34</vt:i4>
      </vt:variant>
    </vt:vector>
  </HeadingPairs>
  <TitlesOfParts>
    <vt:vector size="39" baseType="lpstr">
      <vt:lpstr>Times New Roman</vt:lpstr>
      <vt:lpstr>Calibri</vt:lpstr>
      <vt:lpstr>Arial</vt:lpstr>
      <vt:lpstr>Trebuchet MS</vt:lpstr>
      <vt:lpstr>Berlin</vt:lpstr>
      <vt:lpstr>  Energy Generation </vt:lpstr>
      <vt:lpstr>Energy Sources</vt:lpstr>
      <vt:lpstr>Non-Renewable Resources </vt:lpstr>
      <vt:lpstr>Renewable Resources </vt:lpstr>
      <vt:lpstr>US Energy Generation</vt:lpstr>
      <vt:lpstr>Electricity End-Use Sectors</vt:lpstr>
      <vt:lpstr>NC Energy Generation</vt:lpstr>
      <vt:lpstr>Cost of Energy</vt:lpstr>
      <vt:lpstr>Coal </vt:lpstr>
      <vt:lpstr>Coal Fired Power Station</vt:lpstr>
      <vt:lpstr>Natural Gas </vt:lpstr>
      <vt:lpstr>Natural Gas Power Station</vt:lpstr>
      <vt:lpstr>Nuclear</vt:lpstr>
      <vt:lpstr>Nuclear Energy Generation</vt:lpstr>
      <vt:lpstr>Wind </vt:lpstr>
      <vt:lpstr>Wind Generation</vt:lpstr>
      <vt:lpstr>Solar </vt:lpstr>
      <vt:lpstr>Solar Generation</vt:lpstr>
      <vt:lpstr>Hydroelectric Power </vt:lpstr>
      <vt:lpstr>Hydropower Generation</vt:lpstr>
      <vt:lpstr>Biomass</vt:lpstr>
      <vt:lpstr>Biomass</vt:lpstr>
      <vt:lpstr>Geothermal </vt:lpstr>
      <vt:lpstr>Geothermal Generation</vt:lpstr>
      <vt:lpstr>Petroleum</vt:lpstr>
      <vt:lpstr>Petroleum </vt:lpstr>
      <vt:lpstr>Energy Storage</vt:lpstr>
      <vt:lpstr>Battery Storage </vt:lpstr>
      <vt:lpstr>Battery Storage</vt:lpstr>
      <vt:lpstr>Pumped Hydro </vt:lpstr>
      <vt:lpstr>Pumped Hydro Storage</vt:lpstr>
      <vt:lpstr>Energy Efficiency</vt:lpstr>
      <vt:lpstr>Changing Energy Generation Profiles</vt:lpstr>
      <vt:lpstr>PowerPoint Presentation</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Generate!</dc:title>
  <dc:creator>Vicki A Foust</dc:creator>
  <cp:lastModifiedBy>Gregory H. Monty</cp:lastModifiedBy>
  <cp:revision>43</cp:revision>
  <cp:lastPrinted>2018-09-04T19:02:16Z</cp:lastPrinted>
  <dcterms:modified xsi:type="dcterms:W3CDTF">2018-09-04T19:02:19Z</dcterms:modified>
</cp:coreProperties>
</file>